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9" r:id="rId4"/>
  </p:sldMasterIdLst>
  <p:sldIdLst>
    <p:sldId id="256" r:id="rId5"/>
    <p:sldId id="257" r:id="rId6"/>
    <p:sldId id="258" r:id="rId7"/>
    <p:sldId id="259" r:id="rId8"/>
    <p:sldId id="263" r:id="rId9"/>
    <p:sldId id="260"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3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1" d="100"/>
          <a:sy n="111" d="100"/>
        </p:scale>
        <p:origin x="59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0872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9707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8545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8/10/2026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09682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3256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783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0266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8/10/2026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46973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5586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2497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67594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8738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03500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4734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4181114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2701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8/10/2026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8120569"/>
      </p:ext>
    </p:extLst>
  </p:cSld>
  <p:clrMap bg1="dk1" tx1="lt1" bg2="dk2" tx2="lt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4.png"/><Relationship Id="rId7"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www.essex.gov.uk/admissions"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www.maylandsea.essex.sch.uk/"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mailto:admin@maylandsea.essex.sch.uk"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0899" y="1393263"/>
            <a:ext cx="8832813" cy="2899528"/>
          </a:xfrm>
        </p:spPr>
        <p:txBody>
          <a:bodyPr/>
          <a:lstStyle/>
          <a:p>
            <a:pPr algn="ctr"/>
            <a:r>
              <a:rPr lang="en-GB" sz="3200" b="1" i="1" dirty="0">
                <a:solidFill>
                  <a:schemeClr val="tx1"/>
                </a:solidFill>
              </a:rPr>
              <a:t>‘Enjoy and Achieve’</a:t>
            </a:r>
            <a:br>
              <a:rPr lang="en-GB" sz="3200" b="1" i="1" dirty="0">
                <a:solidFill>
                  <a:schemeClr val="tx1"/>
                </a:solidFill>
              </a:rPr>
            </a:br>
            <a:br>
              <a:rPr lang="en-GB" sz="3200" dirty="0">
                <a:solidFill>
                  <a:schemeClr val="tx1"/>
                </a:solidFill>
              </a:rPr>
            </a:br>
            <a:r>
              <a:rPr lang="en-GB" sz="3200" dirty="0">
                <a:solidFill>
                  <a:schemeClr val="tx1"/>
                </a:solidFill>
                <a:latin typeface="Arial"/>
                <a:cs typeface="Arial"/>
              </a:rPr>
              <a:t>Welcome to</a:t>
            </a:r>
            <a:br>
              <a:rPr lang="en-GB" sz="3200" dirty="0">
                <a:solidFill>
                  <a:schemeClr val="tx1"/>
                </a:solidFill>
                <a:latin typeface="Arial" panose="020B0604020202020204" pitchFamily="34" charset="0"/>
                <a:cs typeface="Arial" panose="020B0604020202020204" pitchFamily="34" charset="0"/>
              </a:rPr>
            </a:br>
            <a:r>
              <a:rPr lang="en-GB" sz="3200" b="1" dirty="0" err="1">
                <a:solidFill>
                  <a:schemeClr val="tx1"/>
                </a:solidFill>
                <a:latin typeface="Arial"/>
                <a:cs typeface="Arial"/>
              </a:rPr>
              <a:t>Maylandsea</a:t>
            </a:r>
            <a:r>
              <a:rPr lang="en-GB" sz="3200" b="1" dirty="0">
                <a:solidFill>
                  <a:schemeClr val="tx1"/>
                </a:solidFill>
                <a:latin typeface="Arial"/>
                <a:cs typeface="Arial"/>
              </a:rPr>
              <a:t> Primary School</a:t>
            </a:r>
            <a:br>
              <a:rPr lang="en-GB" sz="3200" b="1" dirty="0">
                <a:solidFill>
                  <a:schemeClr val="tx1"/>
                </a:solidFill>
                <a:latin typeface="Arial" panose="020B0604020202020204" pitchFamily="34" charset="0"/>
                <a:cs typeface="Arial" panose="020B0604020202020204" pitchFamily="34" charset="0"/>
              </a:rPr>
            </a:br>
            <a:br>
              <a:rPr lang="en-GB" sz="2800" dirty="0">
                <a:solidFill>
                  <a:schemeClr val="tx1"/>
                </a:solidFill>
                <a:latin typeface="Arial" panose="020B0604020202020204" pitchFamily="34" charset="0"/>
                <a:cs typeface="Arial" panose="020B0604020202020204" pitchFamily="34" charset="0"/>
              </a:rPr>
            </a:br>
            <a:r>
              <a:rPr lang="en-GB" sz="2800" dirty="0">
                <a:solidFill>
                  <a:schemeClr val="tx1"/>
                </a:solidFill>
                <a:latin typeface="Arial"/>
                <a:cs typeface="Arial"/>
              </a:rPr>
              <a:t>Head teacher - Mrs Clare James</a:t>
            </a:r>
            <a:br>
              <a:rPr lang="en-GB" sz="2800" dirty="0">
                <a:solidFill>
                  <a:schemeClr val="tx1"/>
                </a:solidFill>
                <a:latin typeface="Arial" panose="020B0604020202020204" pitchFamily="34" charset="0"/>
                <a:cs typeface="Arial" panose="020B0604020202020204" pitchFamily="34" charset="0"/>
              </a:rPr>
            </a:br>
            <a:endParaRPr lang="en-GB" sz="2800" dirty="0">
              <a:solidFill>
                <a:schemeClr val="tx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7444229" y="8706119"/>
            <a:ext cx="4515596" cy="1230250"/>
          </a:xfrm>
        </p:spPr>
        <p:txBody>
          <a:bodyPr/>
          <a:lstStyle/>
          <a:p>
            <a:endParaRPr lang="en-GB" dirty="0"/>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10256456" y="183098"/>
            <a:ext cx="1703369" cy="1538289"/>
          </a:xfrm>
          <a:prstGeom prst="rect">
            <a:avLst/>
          </a:prstGeom>
          <a:noFill/>
        </p:spPr>
      </p:pic>
      <p:pic>
        <p:nvPicPr>
          <p:cNvPr id="5" name="Picture 4">
            <a:extLst>
              <a:ext uri="{FF2B5EF4-FFF2-40B4-BE49-F238E27FC236}">
                <a16:creationId xmlns:a16="http://schemas.microsoft.com/office/drawing/2014/main" id="{BBE5EB6A-BB9F-8E4B-C821-EFA340BA14E9}"/>
              </a:ext>
            </a:extLst>
          </p:cNvPr>
          <p:cNvPicPr>
            <a:picLocks noChangeAspect="1"/>
          </p:cNvPicPr>
          <p:nvPr/>
        </p:nvPicPr>
        <p:blipFill>
          <a:blip r:embed="rId3"/>
          <a:stretch>
            <a:fillRect/>
          </a:stretch>
        </p:blipFill>
        <p:spPr>
          <a:xfrm>
            <a:off x="9274814" y="5687906"/>
            <a:ext cx="2685011" cy="893618"/>
          </a:xfrm>
          <a:prstGeom prst="rect">
            <a:avLst/>
          </a:prstGeom>
        </p:spPr>
      </p:pic>
    </p:spTree>
    <p:extLst>
      <p:ext uri="{BB962C8B-B14F-4D97-AF65-F5344CB8AC3E}">
        <p14:creationId xmlns:p14="http://schemas.microsoft.com/office/powerpoint/2010/main" val="754426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12125"/>
            <a:ext cx="8596668" cy="566670"/>
          </a:xfrm>
        </p:spPr>
        <p:txBody>
          <a:bodyPr>
            <a:normAutofit fontScale="90000"/>
          </a:bodyPr>
          <a:lstStyle/>
          <a:p>
            <a:pPr algn="ctr"/>
            <a:r>
              <a:rPr lang="en-GB" dirty="0">
                <a:solidFill>
                  <a:schemeClr val="tx1"/>
                </a:solidFill>
                <a:latin typeface="Arial" panose="020B0604020202020204" pitchFamily="34" charset="0"/>
                <a:cs typeface="Arial" panose="020B0604020202020204" pitchFamily="34" charset="0"/>
              </a:rPr>
              <a:t>About our school</a:t>
            </a:r>
          </a:p>
        </p:txBody>
      </p:sp>
      <p:sp>
        <p:nvSpPr>
          <p:cNvPr id="3" name="Content Placeholder 2"/>
          <p:cNvSpPr>
            <a:spLocks noGrp="1"/>
          </p:cNvSpPr>
          <p:nvPr>
            <p:ph idx="1"/>
          </p:nvPr>
        </p:nvSpPr>
        <p:spPr>
          <a:xfrm>
            <a:off x="677334" y="1236372"/>
            <a:ext cx="9090121" cy="5370489"/>
          </a:xfrm>
        </p:spPr>
        <p:txBody>
          <a:bodyPr vert="horz" lIns="91440" tIns="45720" rIns="91440" bIns="45720" rtlCol="0" anchor="t">
            <a:normAutofit fontScale="92500" lnSpcReduction="20000"/>
          </a:bodyPr>
          <a:lstStyle/>
          <a:p>
            <a:r>
              <a:rPr lang="en-GB" dirty="0" err="1">
                <a:solidFill>
                  <a:schemeClr val="tx1"/>
                </a:solidFill>
                <a:latin typeface="Arial"/>
                <a:cs typeface="Arial"/>
              </a:rPr>
              <a:t>Maylandsea</a:t>
            </a:r>
            <a:r>
              <a:rPr lang="en-GB" dirty="0">
                <a:solidFill>
                  <a:schemeClr val="tx1"/>
                </a:solidFill>
                <a:latin typeface="Arial"/>
                <a:cs typeface="Arial"/>
              </a:rPr>
              <a:t> Primary School is one of 7 schools in the Eveleigh Link Academy Trust -  all our schools have high expectations of our children and parents. We expect parents to support their children's learning e.g. with homework, parents evening and taking an interest in their education.</a:t>
            </a:r>
          </a:p>
          <a:p>
            <a:endParaRPr lang="en-GB" dirty="0">
              <a:solidFill>
                <a:schemeClr val="tx1"/>
              </a:solidFill>
              <a:latin typeface="Arial" panose="020B0604020202020204" pitchFamily="34" charset="0"/>
              <a:cs typeface="Arial" panose="020B0604020202020204" pitchFamily="34" charset="0"/>
            </a:endParaRPr>
          </a:p>
          <a:p>
            <a:r>
              <a:rPr lang="en-GB" dirty="0" err="1">
                <a:solidFill>
                  <a:schemeClr val="tx1"/>
                </a:solidFill>
                <a:latin typeface="Arial"/>
                <a:cs typeface="Arial"/>
              </a:rPr>
              <a:t>Maylandsea</a:t>
            </a:r>
            <a:r>
              <a:rPr lang="en-GB" dirty="0">
                <a:solidFill>
                  <a:schemeClr val="tx1"/>
                </a:solidFill>
                <a:latin typeface="Arial"/>
                <a:cs typeface="Arial"/>
              </a:rPr>
              <a:t> Primary School is moving towards having one class in each year group and 30 children in each class (full capacity 210). Every class has a teacher and a learning support assistant to help with maths and English each morning. The afternoons are mainly the wider curriculum (history, art, music, PE etc) Reception children have a teacher as well as a full time learning support assistant.</a:t>
            </a:r>
          </a:p>
          <a:p>
            <a:endParaRPr lang="en-GB" dirty="0">
              <a:solidFill>
                <a:schemeClr val="tx1"/>
              </a:solidFill>
              <a:latin typeface="Arial" panose="020B0604020202020204" pitchFamily="34" charset="0"/>
              <a:cs typeface="Arial" panose="020B0604020202020204" pitchFamily="34" charset="0"/>
            </a:endParaRPr>
          </a:p>
          <a:p>
            <a:r>
              <a:rPr lang="en-GB" dirty="0">
                <a:solidFill>
                  <a:schemeClr val="tx1"/>
                </a:solidFill>
                <a:latin typeface="Arial"/>
                <a:cs typeface="Arial"/>
              </a:rPr>
              <a:t>We have 2 large, public carparks near the school but these do get very busy. We encourage families to walk to school where possible.</a:t>
            </a:r>
          </a:p>
          <a:p>
            <a:endParaRPr lang="en-GB" dirty="0">
              <a:solidFill>
                <a:schemeClr val="tx1"/>
              </a:solidFill>
              <a:latin typeface="Arial" panose="020B0604020202020204" pitchFamily="34" charset="0"/>
              <a:cs typeface="Arial" panose="020B0604020202020204" pitchFamily="34" charset="0"/>
            </a:endParaRPr>
          </a:p>
          <a:p>
            <a:r>
              <a:rPr lang="en-GB" dirty="0">
                <a:solidFill>
                  <a:schemeClr val="tx1"/>
                </a:solidFill>
                <a:latin typeface="Arial" panose="020B0604020202020204" pitchFamily="34" charset="0"/>
                <a:cs typeface="Arial" panose="020B0604020202020204" pitchFamily="34" charset="0"/>
              </a:rPr>
              <a:t>We offer a variety of before and after school clubs from Y1 upwards. These may include activities such as tennis, football, gymnastics, music lessons, choir, computer, badminton, science.</a:t>
            </a:r>
          </a:p>
          <a:p>
            <a:endParaRPr lang="en-GB" dirty="0">
              <a:solidFill>
                <a:schemeClr val="tx1"/>
              </a:solidFill>
              <a:latin typeface="Arial" panose="020B0604020202020204" pitchFamily="34" charset="0"/>
              <a:cs typeface="Arial" panose="020B0604020202020204" pitchFamily="34" charset="0"/>
            </a:endParaRPr>
          </a:p>
          <a:p>
            <a:r>
              <a:rPr lang="en-GB" dirty="0">
                <a:solidFill>
                  <a:schemeClr val="tx1"/>
                </a:solidFill>
                <a:latin typeface="Arial" panose="020B0604020202020204" pitchFamily="34" charset="0"/>
                <a:cs typeface="Arial" panose="020B0604020202020204" pitchFamily="34" charset="0"/>
              </a:rPr>
              <a:t>Every week we email home a newsletter with dates and events happening during the school term. It also gives weekly updates of what’s been happening in school. </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0257666" y="149847"/>
            <a:ext cx="1703369" cy="1538289"/>
          </a:xfrm>
          <a:prstGeom prst="rect">
            <a:avLst/>
          </a:prstGeom>
          <a:noFill/>
        </p:spPr>
      </p:pic>
      <p:pic>
        <p:nvPicPr>
          <p:cNvPr id="5" name="Picture 4">
            <a:extLst>
              <a:ext uri="{FF2B5EF4-FFF2-40B4-BE49-F238E27FC236}">
                <a16:creationId xmlns:a16="http://schemas.microsoft.com/office/drawing/2014/main" id="{F2BD3D15-4D88-0397-C66F-61C5593281F1}"/>
              </a:ext>
            </a:extLst>
          </p:cNvPr>
          <p:cNvPicPr>
            <a:picLocks noChangeAspect="1"/>
          </p:cNvPicPr>
          <p:nvPr/>
        </p:nvPicPr>
        <p:blipFill>
          <a:blip r:embed="rId3"/>
          <a:stretch>
            <a:fillRect/>
          </a:stretch>
        </p:blipFill>
        <p:spPr>
          <a:xfrm>
            <a:off x="9276024" y="5713243"/>
            <a:ext cx="2685011" cy="893618"/>
          </a:xfrm>
          <a:prstGeom prst="rect">
            <a:avLst/>
          </a:prstGeom>
        </p:spPr>
      </p:pic>
    </p:spTree>
    <p:extLst>
      <p:ext uri="{BB962C8B-B14F-4D97-AF65-F5344CB8AC3E}">
        <p14:creationId xmlns:p14="http://schemas.microsoft.com/office/powerpoint/2010/main" val="96535455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304" y="90151"/>
            <a:ext cx="9093698" cy="6253499"/>
          </a:xfrm>
        </p:spPr>
        <p:txBody>
          <a:bodyPr>
            <a:normAutofit fontScale="90000"/>
          </a:bodyPr>
          <a:lstStyle/>
          <a:p>
            <a:r>
              <a:rPr lang="en-GB" dirty="0">
                <a:solidFill>
                  <a:schemeClr val="tx1"/>
                </a:solidFill>
                <a:latin typeface="Arial" panose="020B0604020202020204" pitchFamily="34" charset="0"/>
                <a:cs typeface="Arial" panose="020B0604020202020204" pitchFamily="34" charset="0"/>
              </a:rPr>
              <a:t>Early Years: </a:t>
            </a:r>
            <a:r>
              <a:rPr lang="en-GB" sz="2700" dirty="0">
                <a:solidFill>
                  <a:schemeClr val="tx1"/>
                </a:solidFill>
                <a:latin typeface="Arial" panose="020B0604020202020204" pitchFamily="34" charset="0"/>
                <a:cs typeface="Arial" panose="020B0604020202020204" pitchFamily="34" charset="0"/>
              </a:rPr>
              <a:t>Our curriculum is based on developing the characteristics of effective learning. We use the online system called </a:t>
            </a:r>
            <a:r>
              <a:rPr lang="en-GB" sz="2700" b="1" dirty="0">
                <a:solidFill>
                  <a:schemeClr val="tx1"/>
                </a:solidFill>
                <a:latin typeface="Arial" panose="020B0604020202020204" pitchFamily="34" charset="0"/>
                <a:cs typeface="Arial" panose="020B0604020202020204" pitchFamily="34" charset="0"/>
              </a:rPr>
              <a:t>Class Dojo </a:t>
            </a:r>
            <a:r>
              <a:rPr lang="en-GB" sz="2700" dirty="0">
                <a:solidFill>
                  <a:schemeClr val="tx1"/>
                </a:solidFill>
                <a:latin typeface="Arial" panose="020B0604020202020204" pitchFamily="34" charset="0"/>
                <a:cs typeface="Arial" panose="020B0604020202020204" pitchFamily="34" charset="0"/>
              </a:rPr>
              <a:t>to record each child’s learning journey, which parents can access too.</a:t>
            </a:r>
            <a:br>
              <a:rPr lang="en-GB" sz="2700" dirty="0">
                <a:solidFill>
                  <a:schemeClr val="tx1"/>
                </a:solidFill>
                <a:latin typeface="Arial" panose="020B0604020202020204" pitchFamily="34" charset="0"/>
                <a:cs typeface="Arial" panose="020B0604020202020204" pitchFamily="34" charset="0"/>
              </a:rPr>
            </a:br>
            <a:br>
              <a:rPr lang="en-GB" sz="2700" dirty="0">
                <a:solidFill>
                  <a:schemeClr val="tx1"/>
                </a:solidFill>
                <a:latin typeface="Arial" panose="020B0604020202020204" pitchFamily="34" charset="0"/>
                <a:cs typeface="Arial" panose="020B0604020202020204" pitchFamily="34" charset="0"/>
              </a:rPr>
            </a:br>
            <a:r>
              <a:rPr lang="en-US" sz="1800" u="sng" dirty="0">
                <a:solidFill>
                  <a:schemeClr val="tx1"/>
                </a:solidFill>
                <a:latin typeface="Arial" panose="020B0604020202020204" pitchFamily="34" charset="0"/>
                <a:cs typeface="Arial" panose="020B0604020202020204" pitchFamily="34" charset="0"/>
              </a:rPr>
              <a:t>Playing and exploring – engagement</a:t>
            </a:r>
            <a:r>
              <a:rPr lang="en-US" sz="1800" dirty="0">
                <a:solidFill>
                  <a:schemeClr val="tx1"/>
                </a:solidFill>
                <a:latin typeface="Arial" panose="020B0604020202020204" pitchFamily="34" charset="0"/>
                <a:cs typeface="Arial" panose="020B0604020202020204" pitchFamily="34" charset="0"/>
              </a:rPr>
              <a:t>: </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Finding out and exploring </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Playing with what they know </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Being willing to ‘have a go’ </a:t>
            </a:r>
            <a:br>
              <a:rPr lang="en-US" sz="1800" dirty="0">
                <a:solidFill>
                  <a:schemeClr val="tx1"/>
                </a:solidFill>
                <a:latin typeface="Arial" panose="020B0604020202020204" pitchFamily="34" charset="0"/>
                <a:cs typeface="Arial" panose="020B0604020202020204" pitchFamily="34" charset="0"/>
              </a:rPr>
            </a:br>
            <a:br>
              <a:rPr lang="en-US" sz="1800" dirty="0">
                <a:solidFill>
                  <a:schemeClr val="tx1"/>
                </a:solidFill>
                <a:latin typeface="Arial" panose="020B0604020202020204" pitchFamily="34" charset="0"/>
                <a:cs typeface="Arial" panose="020B0604020202020204" pitchFamily="34" charset="0"/>
              </a:rPr>
            </a:br>
            <a:r>
              <a:rPr lang="en-US" sz="1800" u="sng" dirty="0">
                <a:solidFill>
                  <a:schemeClr val="tx1"/>
                </a:solidFill>
                <a:latin typeface="Arial" panose="020B0604020202020204" pitchFamily="34" charset="0"/>
                <a:cs typeface="Arial" panose="020B0604020202020204" pitchFamily="34" charset="0"/>
              </a:rPr>
              <a:t>Active learning – motivation </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Being involved and concentrating </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Keeping trying </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Enjoying achieving what they set out to do </a:t>
            </a:r>
            <a:br>
              <a:rPr lang="en-US" sz="1800" dirty="0">
                <a:solidFill>
                  <a:schemeClr val="tx1"/>
                </a:solidFill>
                <a:latin typeface="Arial" panose="020B0604020202020204" pitchFamily="34" charset="0"/>
                <a:cs typeface="Arial" panose="020B0604020202020204" pitchFamily="34" charset="0"/>
              </a:rPr>
            </a:br>
            <a:br>
              <a:rPr lang="en-US" sz="1800" dirty="0">
                <a:solidFill>
                  <a:schemeClr val="tx1"/>
                </a:solidFill>
                <a:latin typeface="Arial" panose="020B0604020202020204" pitchFamily="34" charset="0"/>
                <a:cs typeface="Arial" panose="020B0604020202020204" pitchFamily="34" charset="0"/>
              </a:rPr>
            </a:br>
            <a:r>
              <a:rPr lang="en-US" sz="1800" u="sng" dirty="0">
                <a:solidFill>
                  <a:schemeClr val="tx1"/>
                </a:solidFill>
                <a:latin typeface="Arial" panose="020B0604020202020204" pitchFamily="34" charset="0"/>
                <a:cs typeface="Arial" panose="020B0604020202020204" pitchFamily="34" charset="0"/>
              </a:rPr>
              <a:t>Creating and thinking critically – thinking </a:t>
            </a:r>
            <a:br>
              <a:rPr lang="en-US" sz="1800" u="sng"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Having their own ideas </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Making links </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Choosing ways to do things</a:t>
            </a:r>
            <a:br>
              <a:rPr lang="en-US" sz="1800" dirty="0">
                <a:solidFill>
                  <a:schemeClr val="tx1"/>
                </a:solidFill>
                <a:latin typeface="Arial" panose="020B0604020202020204" pitchFamily="34" charset="0"/>
                <a:cs typeface="Arial" panose="020B0604020202020204" pitchFamily="34" charset="0"/>
              </a:rPr>
            </a:b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Free flow inside and outside. Phonics is taught as soon as the children come into reception as well as reading, writing and </a:t>
            </a:r>
            <a:r>
              <a:rPr lang="en-US" sz="1800" dirty="0" err="1">
                <a:solidFill>
                  <a:schemeClr val="tx1"/>
                </a:solidFill>
                <a:latin typeface="Arial" panose="020B0604020202020204" pitchFamily="34" charset="0"/>
                <a:cs typeface="Arial" panose="020B0604020202020204" pitchFamily="34" charset="0"/>
              </a:rPr>
              <a:t>maths</a:t>
            </a:r>
            <a:r>
              <a:rPr lang="en-US" sz="1800" dirty="0">
                <a:solidFill>
                  <a:schemeClr val="tx1"/>
                </a:solidFill>
                <a:latin typeface="Arial" panose="020B0604020202020204" pitchFamily="34" charset="0"/>
                <a:cs typeface="Arial" panose="020B0604020202020204" pitchFamily="34" charset="0"/>
              </a:rPr>
              <a:t> – in a fun, creative and enjoyable way</a:t>
            </a:r>
            <a:br>
              <a:rPr lang="en-GB" dirty="0">
                <a:solidFill>
                  <a:schemeClr val="tx1"/>
                </a:solidFill>
                <a:latin typeface="Arial" panose="020B0604020202020204" pitchFamily="34" charset="0"/>
                <a:cs typeface="Arial" panose="020B0604020202020204" pitchFamily="34" charset="0"/>
              </a:rPr>
            </a:br>
            <a:endParaRPr lang="en-GB" dirty="0">
              <a:solidFill>
                <a:schemeClr val="tx1"/>
              </a:solidFill>
              <a:latin typeface="Arial" panose="020B0604020202020204" pitchFamily="34" charset="0"/>
              <a:cs typeface="Arial" panose="020B0604020202020204" pitchFamily="34" charset="0"/>
            </a:endParaRPr>
          </a:p>
        </p:txBody>
      </p:sp>
      <p:pic>
        <p:nvPicPr>
          <p:cNvPr id="8" name="Picture 8" descr="A group of people standing in a parking lot&#10;&#10;Description automatically generated">
            <a:extLst>
              <a:ext uri="{FF2B5EF4-FFF2-40B4-BE49-F238E27FC236}">
                <a16:creationId xmlns:a16="http://schemas.microsoft.com/office/drawing/2014/main" id="{425BEB42-5B70-4DEC-8404-59984B4834C5}"/>
              </a:ext>
            </a:extLst>
          </p:cNvPr>
          <p:cNvPicPr>
            <a:picLocks noGrp="1" noChangeAspect="1"/>
          </p:cNvPicPr>
          <p:nvPr>
            <p:ph idx="1"/>
          </p:nvPr>
        </p:nvPicPr>
        <p:blipFill>
          <a:blip r:embed="rId2"/>
          <a:stretch>
            <a:fillRect/>
          </a:stretch>
        </p:blipFill>
        <p:spPr>
          <a:xfrm>
            <a:off x="4172569" y="1549623"/>
            <a:ext cx="2163536" cy="1631945"/>
          </a:xfrm>
        </p:spPr>
      </p:pic>
      <p:pic>
        <p:nvPicPr>
          <p:cNvPr id="3" name="Picture 3" descr="A picture containing indoor, refrigerator, kitchen, food&#10;&#10;Description automatically generated">
            <a:extLst>
              <a:ext uri="{FF2B5EF4-FFF2-40B4-BE49-F238E27FC236}">
                <a16:creationId xmlns:a16="http://schemas.microsoft.com/office/drawing/2014/main" id="{93E7CC27-163B-4086-B600-281589C8FCCB}"/>
              </a:ext>
            </a:extLst>
          </p:cNvPr>
          <p:cNvPicPr>
            <a:picLocks noChangeAspect="1"/>
          </p:cNvPicPr>
          <p:nvPr/>
        </p:nvPicPr>
        <p:blipFill>
          <a:blip r:embed="rId3"/>
          <a:stretch>
            <a:fillRect/>
          </a:stretch>
        </p:blipFill>
        <p:spPr>
          <a:xfrm>
            <a:off x="6524158" y="1574337"/>
            <a:ext cx="1758176" cy="2347332"/>
          </a:xfrm>
          <a:prstGeom prst="rect">
            <a:avLst/>
          </a:prstGeom>
        </p:spPr>
      </p:pic>
      <p:pic>
        <p:nvPicPr>
          <p:cNvPr id="4" name="Picture 4" descr="A picture containing indoor, child, toy, room&#10;&#10;Description automatically generated">
            <a:extLst>
              <a:ext uri="{FF2B5EF4-FFF2-40B4-BE49-F238E27FC236}">
                <a16:creationId xmlns:a16="http://schemas.microsoft.com/office/drawing/2014/main" id="{338F722E-4083-44F0-A7F2-AA4D5D968A90}"/>
              </a:ext>
            </a:extLst>
          </p:cNvPr>
          <p:cNvPicPr>
            <a:picLocks noChangeAspect="1"/>
          </p:cNvPicPr>
          <p:nvPr/>
        </p:nvPicPr>
        <p:blipFill>
          <a:blip r:embed="rId4"/>
          <a:stretch>
            <a:fillRect/>
          </a:stretch>
        </p:blipFill>
        <p:spPr>
          <a:xfrm>
            <a:off x="4483238" y="3424702"/>
            <a:ext cx="1646664" cy="2217234"/>
          </a:xfrm>
          <a:prstGeom prst="rect">
            <a:avLst/>
          </a:prstGeom>
        </p:spPr>
      </p:pic>
      <p:pic>
        <p:nvPicPr>
          <p:cNvPr id="5" name="Picture 5" descr="A pile of clothes&#10;&#10;Description automatically generated">
            <a:extLst>
              <a:ext uri="{FF2B5EF4-FFF2-40B4-BE49-F238E27FC236}">
                <a16:creationId xmlns:a16="http://schemas.microsoft.com/office/drawing/2014/main" id="{10F53A1E-5BA8-42C8-BD37-01E8ACA2DDFC}"/>
              </a:ext>
            </a:extLst>
          </p:cNvPr>
          <p:cNvPicPr>
            <a:picLocks noChangeAspect="1"/>
          </p:cNvPicPr>
          <p:nvPr/>
        </p:nvPicPr>
        <p:blipFill>
          <a:blip r:embed="rId5"/>
          <a:stretch>
            <a:fillRect/>
          </a:stretch>
        </p:blipFill>
        <p:spPr>
          <a:xfrm>
            <a:off x="8552201" y="1575009"/>
            <a:ext cx="1730298" cy="2310161"/>
          </a:xfrm>
          <a:prstGeom prst="rect">
            <a:avLst/>
          </a:prstGeom>
        </p:spPr>
      </p:pic>
      <p:pic>
        <p:nvPicPr>
          <p:cNvPr id="6" name="Picture 6" descr="A desk with a computer on a table&#10;&#10;Description automatically generated">
            <a:extLst>
              <a:ext uri="{FF2B5EF4-FFF2-40B4-BE49-F238E27FC236}">
                <a16:creationId xmlns:a16="http://schemas.microsoft.com/office/drawing/2014/main" id="{DC170540-04C7-4AAF-8B8A-C31DFC0A9F3C}"/>
              </a:ext>
            </a:extLst>
          </p:cNvPr>
          <p:cNvPicPr>
            <a:picLocks noChangeAspect="1"/>
          </p:cNvPicPr>
          <p:nvPr/>
        </p:nvPicPr>
        <p:blipFill>
          <a:blip r:embed="rId6"/>
          <a:stretch>
            <a:fillRect/>
          </a:stretch>
        </p:blipFill>
        <p:spPr>
          <a:xfrm>
            <a:off x="6482620" y="4030851"/>
            <a:ext cx="2362201" cy="1611083"/>
          </a:xfrm>
          <a:prstGeom prst="rect">
            <a:avLst/>
          </a:prstGeom>
        </p:spPr>
      </p:pic>
      <p:pic>
        <p:nvPicPr>
          <p:cNvPr id="9" name="Picture 8"/>
          <p:cNvPicPr/>
          <p:nvPr/>
        </p:nvPicPr>
        <p:blipFill>
          <a:blip r:embed="rId7">
            <a:extLst>
              <a:ext uri="{28A0092B-C50C-407E-A947-70E740481C1C}">
                <a14:useLocalDpi xmlns:a14="http://schemas.microsoft.com/office/drawing/2010/main" val="0"/>
              </a:ext>
            </a:extLst>
          </a:blip>
          <a:srcRect/>
          <a:stretch>
            <a:fillRect/>
          </a:stretch>
        </p:blipFill>
        <p:spPr bwMode="auto">
          <a:xfrm>
            <a:off x="10256456" y="183098"/>
            <a:ext cx="1703369" cy="1538289"/>
          </a:xfrm>
          <a:prstGeom prst="rect">
            <a:avLst/>
          </a:prstGeom>
          <a:noFill/>
        </p:spPr>
      </p:pic>
      <p:pic>
        <p:nvPicPr>
          <p:cNvPr id="7" name="Picture 6">
            <a:extLst>
              <a:ext uri="{FF2B5EF4-FFF2-40B4-BE49-F238E27FC236}">
                <a16:creationId xmlns:a16="http://schemas.microsoft.com/office/drawing/2014/main" id="{73D69F85-1BD4-39B8-28DB-2BF651F94C86}"/>
              </a:ext>
            </a:extLst>
          </p:cNvPr>
          <p:cNvPicPr>
            <a:picLocks noChangeAspect="1"/>
          </p:cNvPicPr>
          <p:nvPr/>
        </p:nvPicPr>
        <p:blipFill>
          <a:blip r:embed="rId8"/>
          <a:stretch>
            <a:fillRect/>
          </a:stretch>
        </p:blipFill>
        <p:spPr>
          <a:xfrm>
            <a:off x="9274814" y="5687906"/>
            <a:ext cx="2685011" cy="893618"/>
          </a:xfrm>
          <a:prstGeom prst="rect">
            <a:avLst/>
          </a:prstGeom>
        </p:spPr>
      </p:pic>
    </p:spTree>
    <p:extLst>
      <p:ext uri="{BB962C8B-B14F-4D97-AF65-F5344CB8AC3E}">
        <p14:creationId xmlns:p14="http://schemas.microsoft.com/office/powerpoint/2010/main" val="1789716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8439"/>
          </a:xfrm>
        </p:spPr>
        <p:txBody>
          <a:bodyPr/>
          <a:lstStyle/>
          <a:p>
            <a:pPr algn="ctr"/>
            <a:r>
              <a:rPr lang="en-GB" dirty="0">
                <a:solidFill>
                  <a:schemeClr val="tx1"/>
                </a:solidFill>
                <a:latin typeface="Arial" panose="020B0604020202020204" pitchFamily="34" charset="0"/>
                <a:cs typeface="Arial" panose="020B0604020202020204" pitchFamily="34" charset="0"/>
              </a:rPr>
              <a:t>Applying for a place</a:t>
            </a:r>
          </a:p>
        </p:txBody>
      </p:sp>
      <p:sp>
        <p:nvSpPr>
          <p:cNvPr id="3" name="Content Placeholder 2"/>
          <p:cNvSpPr>
            <a:spLocks noGrp="1"/>
          </p:cNvSpPr>
          <p:nvPr>
            <p:ph idx="1"/>
          </p:nvPr>
        </p:nvSpPr>
        <p:spPr>
          <a:xfrm>
            <a:off x="677334" y="1223493"/>
            <a:ext cx="8596668" cy="4817869"/>
          </a:xfrm>
        </p:spPr>
        <p:txBody>
          <a:bodyPr vert="horz" lIns="91440" tIns="45720" rIns="91440" bIns="45720" rtlCol="0" anchor="t">
            <a:normAutofit/>
          </a:bodyPr>
          <a:lstStyle/>
          <a:p>
            <a:r>
              <a:rPr lang="en-US" sz="2400" dirty="0">
                <a:solidFill>
                  <a:schemeClr val="tx1"/>
                </a:solidFill>
                <a:latin typeface="Arial" panose="020B0604020202020204" pitchFamily="34" charset="0"/>
                <a:cs typeface="Arial" panose="020B0604020202020204" pitchFamily="34" charset="0"/>
              </a:rPr>
              <a:t>All schools have published admission criteria set by local authority. We have places for 30 children each year, </a:t>
            </a:r>
            <a:r>
              <a:rPr lang="en-US" sz="2400" dirty="0" err="1">
                <a:solidFill>
                  <a:schemeClr val="tx1"/>
                </a:solidFill>
                <a:latin typeface="Arial" panose="020B0604020202020204" pitchFamily="34" charset="0"/>
                <a:cs typeface="Arial" panose="020B0604020202020204" pitchFamily="34" charset="0"/>
              </a:rPr>
              <a:t>prioritised</a:t>
            </a:r>
            <a:r>
              <a:rPr lang="en-US" sz="2400" dirty="0">
                <a:solidFill>
                  <a:schemeClr val="tx1"/>
                </a:solidFill>
                <a:latin typeface="Arial" panose="020B0604020202020204" pitchFamily="34" charset="0"/>
                <a:cs typeface="Arial" panose="020B0604020202020204" pitchFamily="34" charset="0"/>
              </a:rPr>
              <a:t> by: a) Children looked after by the local authority, b) Siblings c) straight line distance from home to school. </a:t>
            </a:r>
          </a:p>
          <a:p>
            <a:r>
              <a:rPr lang="en-US" sz="2400" dirty="0">
                <a:solidFill>
                  <a:schemeClr val="tx1"/>
                </a:solidFill>
                <a:latin typeface="Arial" panose="020B0604020202020204" pitchFamily="34" charset="0"/>
                <a:cs typeface="Arial" panose="020B0604020202020204" pitchFamily="34" charset="0"/>
              </a:rPr>
              <a:t>To apply for a place at our school, please use the link  </a:t>
            </a:r>
            <a:r>
              <a:rPr lang="en-US" sz="2400" dirty="0">
                <a:solidFill>
                  <a:schemeClr val="tx1"/>
                </a:solidFill>
                <a:latin typeface="Arial" panose="020B0604020202020204" pitchFamily="34" charset="0"/>
                <a:cs typeface="Arial" panose="020B0604020202020204" pitchFamily="34" charset="0"/>
                <a:hlinkClick r:id="rId2"/>
              </a:rPr>
              <a:t>https://www.essex.gov.uk/admissions</a:t>
            </a:r>
            <a:endParaRPr lang="en-US" sz="2400" dirty="0">
              <a:solidFill>
                <a:schemeClr val="tx1"/>
              </a:solidFill>
              <a:latin typeface="Arial" panose="020B0604020202020204" pitchFamily="34" charset="0"/>
              <a:cs typeface="Arial" panose="020B0604020202020204" pitchFamily="34" charset="0"/>
            </a:endParaRPr>
          </a:p>
          <a:p>
            <a:r>
              <a:rPr lang="en-GB" sz="2400" dirty="0">
                <a:solidFill>
                  <a:schemeClr val="tx1"/>
                </a:solidFill>
                <a:latin typeface="Arial"/>
                <a:cs typeface="Arial"/>
              </a:rPr>
              <a:t>You can apply online for your child’s primary (Reception) school place. (Date TBC)</a:t>
            </a:r>
          </a:p>
          <a:p>
            <a:r>
              <a:rPr lang="en-GB" sz="2400" dirty="0">
                <a:solidFill>
                  <a:schemeClr val="tx1"/>
                </a:solidFill>
                <a:latin typeface="Arial"/>
                <a:cs typeface="Arial"/>
              </a:rPr>
              <a:t>You must submit an application by the national closing date TBC</a:t>
            </a:r>
            <a:endParaRPr lang="en-US" sz="2400" dirty="0">
              <a:solidFill>
                <a:schemeClr val="tx1"/>
              </a:solidFill>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endParaRPr lang="en-GB"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10256456" y="183098"/>
            <a:ext cx="1703369" cy="1538289"/>
          </a:xfrm>
          <a:prstGeom prst="rect">
            <a:avLst/>
          </a:prstGeom>
          <a:noFill/>
        </p:spPr>
      </p:pic>
      <p:pic>
        <p:nvPicPr>
          <p:cNvPr id="5" name="Picture 4">
            <a:extLst>
              <a:ext uri="{FF2B5EF4-FFF2-40B4-BE49-F238E27FC236}">
                <a16:creationId xmlns:a16="http://schemas.microsoft.com/office/drawing/2014/main" id="{12D9E8E7-3EDC-184E-534B-F4F7ABE97802}"/>
              </a:ext>
            </a:extLst>
          </p:cNvPr>
          <p:cNvPicPr>
            <a:picLocks noChangeAspect="1"/>
          </p:cNvPicPr>
          <p:nvPr/>
        </p:nvPicPr>
        <p:blipFill>
          <a:blip r:embed="rId4"/>
          <a:stretch>
            <a:fillRect/>
          </a:stretch>
        </p:blipFill>
        <p:spPr>
          <a:xfrm>
            <a:off x="9274814" y="5687906"/>
            <a:ext cx="2685011" cy="893618"/>
          </a:xfrm>
          <a:prstGeom prst="rect">
            <a:avLst/>
          </a:prstGeom>
        </p:spPr>
      </p:pic>
    </p:spTree>
    <p:extLst>
      <p:ext uri="{BB962C8B-B14F-4D97-AF65-F5344CB8AC3E}">
        <p14:creationId xmlns:p14="http://schemas.microsoft.com/office/powerpoint/2010/main" val="177285055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8439"/>
          </a:xfrm>
        </p:spPr>
        <p:txBody>
          <a:bodyPr/>
          <a:lstStyle/>
          <a:p>
            <a:pPr algn="ctr"/>
            <a:r>
              <a:rPr lang="en-GB" dirty="0">
                <a:solidFill>
                  <a:schemeClr val="tx1"/>
                </a:solidFill>
                <a:latin typeface="Arial" panose="020B0604020202020204" pitchFamily="34" charset="0"/>
                <a:cs typeface="Arial" panose="020B0604020202020204" pitchFamily="34" charset="0"/>
              </a:rPr>
              <a:t>Parent Tours</a:t>
            </a:r>
          </a:p>
        </p:txBody>
      </p:sp>
      <p:sp>
        <p:nvSpPr>
          <p:cNvPr id="3" name="Content Placeholder 2"/>
          <p:cNvSpPr>
            <a:spLocks noGrp="1"/>
          </p:cNvSpPr>
          <p:nvPr>
            <p:ph idx="1"/>
          </p:nvPr>
        </p:nvSpPr>
        <p:spPr>
          <a:xfrm>
            <a:off x="677334" y="1223493"/>
            <a:ext cx="8596668" cy="4817869"/>
          </a:xfrm>
        </p:spPr>
        <p:txBody>
          <a:bodyPr vert="horz" lIns="91440" tIns="45720" rIns="91440" bIns="45720" rtlCol="0" anchor="t">
            <a:normAutofit/>
          </a:bodyPr>
          <a:lstStyle/>
          <a:p>
            <a:r>
              <a:rPr lang="en-US" sz="2400" dirty="0">
                <a:latin typeface="Arial" panose="020B0604020202020204" pitchFamily="34" charset="0"/>
                <a:cs typeface="Arial" panose="020B0604020202020204" pitchFamily="34" charset="0"/>
              </a:rPr>
              <a:t>If you would like the opportunity to look around our school before applying for a place, please contact the school office and book one of the tour dates and times below. </a:t>
            </a:r>
          </a:p>
          <a:p>
            <a:endParaRPr lang="en-US"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Wednesday 4</a:t>
            </a:r>
            <a:r>
              <a:rPr lang="en-GB" sz="2400" baseline="30000" dirty="0">
                <a:latin typeface="Arial" panose="020B0604020202020204" pitchFamily="34" charset="0"/>
                <a:cs typeface="Arial" panose="020B0604020202020204" pitchFamily="34" charset="0"/>
              </a:rPr>
              <a:t>th</a:t>
            </a:r>
            <a:r>
              <a:rPr lang="en-GB" sz="2400" dirty="0">
                <a:latin typeface="Arial" panose="020B0604020202020204" pitchFamily="34" charset="0"/>
                <a:cs typeface="Arial" panose="020B0604020202020204" pitchFamily="34" charset="0"/>
              </a:rPr>
              <a:t> November 1:30pm</a:t>
            </a:r>
          </a:p>
          <a:p>
            <a:r>
              <a:rPr lang="en-GB" sz="2400" dirty="0">
                <a:latin typeface="Arial" panose="020B0604020202020204" pitchFamily="34" charset="0"/>
                <a:cs typeface="Arial" panose="020B0604020202020204" pitchFamily="34" charset="0"/>
              </a:rPr>
              <a:t>Wednesday 11</a:t>
            </a:r>
            <a:r>
              <a:rPr lang="en-GB" sz="2400" baseline="30000" dirty="0">
                <a:latin typeface="Arial" panose="020B0604020202020204" pitchFamily="34" charset="0"/>
                <a:cs typeface="Arial" panose="020B0604020202020204" pitchFamily="34" charset="0"/>
              </a:rPr>
              <a:t>th</a:t>
            </a:r>
            <a:r>
              <a:rPr lang="en-GB" sz="2400" dirty="0">
                <a:latin typeface="Arial" panose="020B0604020202020204" pitchFamily="34" charset="0"/>
                <a:cs typeface="Arial" panose="020B0604020202020204" pitchFamily="34" charset="0"/>
              </a:rPr>
              <a:t> November 1:30pm</a:t>
            </a:r>
          </a:p>
          <a:p>
            <a:r>
              <a:rPr lang="en-GB" sz="2400" dirty="0">
                <a:latin typeface="Arial" panose="020B0604020202020204" pitchFamily="34" charset="0"/>
                <a:cs typeface="Arial" panose="020B0604020202020204" pitchFamily="34" charset="0"/>
              </a:rPr>
              <a:t>Wednesday 18</a:t>
            </a:r>
            <a:r>
              <a:rPr lang="en-GB" sz="2400" baseline="30000" dirty="0">
                <a:latin typeface="Arial" panose="020B0604020202020204" pitchFamily="34" charset="0"/>
                <a:cs typeface="Arial" panose="020B0604020202020204" pitchFamily="34" charset="0"/>
              </a:rPr>
              <a:t>th</a:t>
            </a:r>
            <a:r>
              <a:rPr lang="en-GB" sz="2400" dirty="0">
                <a:latin typeface="Arial" panose="020B0604020202020204" pitchFamily="34" charset="0"/>
                <a:cs typeface="Arial" panose="020B0604020202020204" pitchFamily="34" charset="0"/>
              </a:rPr>
              <a:t> November 1:30pm </a:t>
            </a:r>
          </a:p>
          <a:p>
            <a:r>
              <a:rPr lang="en-GB" sz="2400" dirty="0">
                <a:latin typeface="Arial" panose="020B0604020202020204" pitchFamily="34" charset="0"/>
                <a:cs typeface="Arial" panose="020B0604020202020204" pitchFamily="34" charset="0"/>
              </a:rPr>
              <a:t>Wednesday 2</a:t>
            </a:r>
            <a:r>
              <a:rPr lang="en-GB" sz="2400" baseline="30000" dirty="0">
                <a:latin typeface="Arial" panose="020B0604020202020204" pitchFamily="34" charset="0"/>
                <a:cs typeface="Arial" panose="020B0604020202020204" pitchFamily="34" charset="0"/>
              </a:rPr>
              <a:t>nd</a:t>
            </a:r>
            <a:r>
              <a:rPr lang="en-GB" sz="2400" dirty="0">
                <a:latin typeface="Arial" panose="020B0604020202020204" pitchFamily="34" charset="0"/>
                <a:cs typeface="Arial" panose="020B0604020202020204" pitchFamily="34" charset="0"/>
              </a:rPr>
              <a:t> December  1:30pm </a:t>
            </a:r>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0256456" y="183098"/>
            <a:ext cx="1703369" cy="1538289"/>
          </a:xfrm>
          <a:prstGeom prst="rect">
            <a:avLst/>
          </a:prstGeom>
          <a:noFill/>
        </p:spPr>
      </p:pic>
      <p:pic>
        <p:nvPicPr>
          <p:cNvPr id="5" name="Picture 4">
            <a:extLst>
              <a:ext uri="{FF2B5EF4-FFF2-40B4-BE49-F238E27FC236}">
                <a16:creationId xmlns:a16="http://schemas.microsoft.com/office/drawing/2014/main" id="{3A238CDA-3A31-BD96-9F2A-619D9FFB3827}"/>
              </a:ext>
            </a:extLst>
          </p:cNvPr>
          <p:cNvPicPr>
            <a:picLocks noChangeAspect="1"/>
          </p:cNvPicPr>
          <p:nvPr/>
        </p:nvPicPr>
        <p:blipFill>
          <a:blip r:embed="rId3"/>
          <a:stretch>
            <a:fillRect/>
          </a:stretch>
        </p:blipFill>
        <p:spPr>
          <a:xfrm>
            <a:off x="9274814" y="5687906"/>
            <a:ext cx="2685011" cy="893618"/>
          </a:xfrm>
          <a:prstGeom prst="rect">
            <a:avLst/>
          </a:prstGeom>
        </p:spPr>
      </p:pic>
    </p:spTree>
    <p:extLst>
      <p:ext uri="{BB962C8B-B14F-4D97-AF65-F5344CB8AC3E}">
        <p14:creationId xmlns:p14="http://schemas.microsoft.com/office/powerpoint/2010/main" val="428602247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chemeClr val="tx1"/>
                </a:solidFill>
                <a:latin typeface="Arial" panose="020B0604020202020204" pitchFamily="34" charset="0"/>
                <a:cs typeface="Arial" panose="020B0604020202020204" pitchFamily="34" charset="0"/>
              </a:rPr>
              <a:t>Our School Website</a:t>
            </a:r>
          </a:p>
        </p:txBody>
      </p:sp>
      <p:sp>
        <p:nvSpPr>
          <p:cNvPr id="3" name="Content Placeholder 2"/>
          <p:cNvSpPr>
            <a:spLocks noGrp="1"/>
          </p:cNvSpPr>
          <p:nvPr>
            <p:ph idx="1"/>
          </p:nvPr>
        </p:nvSpPr>
        <p:spPr>
          <a:xfrm>
            <a:off x="677334" y="1622612"/>
            <a:ext cx="8596668" cy="3863788"/>
          </a:xfrm>
        </p:spPr>
        <p:txBody>
          <a:bodyPr>
            <a:normAutofit fontScale="92500" lnSpcReduction="20000"/>
          </a:bodyPr>
          <a:lstStyle/>
          <a:p>
            <a:r>
              <a:rPr lang="en-GB" sz="2800" dirty="0">
                <a:solidFill>
                  <a:schemeClr val="tx1"/>
                </a:solidFill>
                <a:latin typeface="Arial" panose="020B0604020202020204" pitchFamily="34" charset="0"/>
                <a:cs typeface="Arial" panose="020B0604020202020204" pitchFamily="34" charset="0"/>
              </a:rPr>
              <a:t>Please have a good look around our school website. You will be able to see examples of newsletters, activities and the curriculum. You will be able to find out about our school uniform for example, and read our Ofsted report and find out about our homework procedures. </a:t>
            </a:r>
          </a:p>
          <a:p>
            <a:r>
              <a:rPr lang="en-GB" sz="2800" dirty="0">
                <a:solidFill>
                  <a:schemeClr val="tx1"/>
                </a:solidFill>
                <a:latin typeface="Arial" panose="020B0604020202020204" pitchFamily="34" charset="0"/>
                <a:cs typeface="Arial" panose="020B0604020202020204" pitchFamily="34" charset="0"/>
              </a:rPr>
              <a:t>The class pages will give you lots of information about the learning and how we make this interesting and meaningful.</a:t>
            </a:r>
          </a:p>
          <a:p>
            <a:pPr marL="0" indent="0" algn="ctr">
              <a:buNone/>
            </a:pPr>
            <a:r>
              <a:rPr lang="en-GB" sz="2800" dirty="0">
                <a:solidFill>
                  <a:schemeClr val="tx1"/>
                </a:solidFill>
                <a:latin typeface="Arial" panose="020B0604020202020204" pitchFamily="34" charset="0"/>
                <a:cs typeface="Arial" panose="020B0604020202020204" pitchFamily="34" charset="0"/>
                <a:hlinkClick r:id="rId2"/>
              </a:rPr>
              <a:t>www.maylandsea.essex.sch.uk</a:t>
            </a:r>
            <a:r>
              <a:rPr lang="en-GB" sz="2800" dirty="0">
                <a:solidFill>
                  <a:schemeClr val="tx1"/>
                </a:solidFill>
                <a:latin typeface="Arial" panose="020B0604020202020204" pitchFamily="34" charset="0"/>
                <a:cs typeface="Arial" panose="020B0604020202020204" pitchFamily="34" charset="0"/>
              </a:rPr>
              <a:t> </a:t>
            </a:r>
          </a:p>
          <a:p>
            <a:endParaRPr lang="en-GB" sz="3200" dirty="0">
              <a:latin typeface="Arial" panose="020B0604020202020204" pitchFamily="34" charset="0"/>
              <a:cs typeface="Arial" panose="020B0604020202020204" pitchFamily="34" charset="0"/>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10256456" y="183098"/>
            <a:ext cx="1703369" cy="1538289"/>
          </a:xfrm>
          <a:prstGeom prst="rect">
            <a:avLst/>
          </a:prstGeom>
          <a:noFill/>
        </p:spPr>
      </p:pic>
      <p:pic>
        <p:nvPicPr>
          <p:cNvPr id="5" name="Picture 4">
            <a:extLst>
              <a:ext uri="{FF2B5EF4-FFF2-40B4-BE49-F238E27FC236}">
                <a16:creationId xmlns:a16="http://schemas.microsoft.com/office/drawing/2014/main" id="{5444A294-0881-BC69-A0F7-FB2C87EAD3D1}"/>
              </a:ext>
            </a:extLst>
          </p:cNvPr>
          <p:cNvPicPr>
            <a:picLocks noChangeAspect="1"/>
          </p:cNvPicPr>
          <p:nvPr/>
        </p:nvPicPr>
        <p:blipFill>
          <a:blip r:embed="rId4"/>
          <a:stretch>
            <a:fillRect/>
          </a:stretch>
        </p:blipFill>
        <p:spPr>
          <a:xfrm>
            <a:off x="9274814" y="5687906"/>
            <a:ext cx="2685011" cy="893618"/>
          </a:xfrm>
          <a:prstGeom prst="rect">
            <a:avLst/>
          </a:prstGeom>
        </p:spPr>
      </p:pic>
    </p:spTree>
    <p:extLst>
      <p:ext uri="{BB962C8B-B14F-4D97-AF65-F5344CB8AC3E}">
        <p14:creationId xmlns:p14="http://schemas.microsoft.com/office/powerpoint/2010/main" val="282594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tx1"/>
                </a:solidFill>
                <a:latin typeface="Arial" panose="020B0604020202020204" pitchFamily="34" charset="0"/>
                <a:cs typeface="Arial" panose="020B0604020202020204" pitchFamily="34" charset="0"/>
              </a:rPr>
              <a:t>Next steps</a:t>
            </a:r>
            <a:endParaRPr lang="en-GB" dirty="0">
              <a:solidFill>
                <a:schemeClr val="tx1"/>
              </a:solidFill>
            </a:endParaRPr>
          </a:p>
        </p:txBody>
      </p:sp>
      <p:sp>
        <p:nvSpPr>
          <p:cNvPr id="3" name="Content Placeholder 2"/>
          <p:cNvSpPr>
            <a:spLocks noGrp="1"/>
          </p:cNvSpPr>
          <p:nvPr>
            <p:ph idx="1"/>
          </p:nvPr>
        </p:nvSpPr>
        <p:spPr>
          <a:xfrm>
            <a:off x="677334" y="1404131"/>
            <a:ext cx="8596668" cy="3880773"/>
          </a:xfrm>
        </p:spPr>
        <p:txBody>
          <a:bodyPr vert="horz" lIns="91440" tIns="45720" rIns="91440" bIns="45720" rtlCol="0" anchor="t">
            <a:normAutofit/>
          </a:bodyPr>
          <a:lstStyle/>
          <a:p>
            <a:endParaRPr lang="en-GB" dirty="0">
              <a:latin typeface="Arial" panose="020B0604020202020204" pitchFamily="34" charset="0"/>
              <a:cs typeface="Arial" panose="020B0604020202020204" pitchFamily="34" charset="0"/>
            </a:endParaRPr>
          </a:p>
          <a:p>
            <a:r>
              <a:rPr lang="en-GB" sz="2400" dirty="0">
                <a:solidFill>
                  <a:schemeClr val="tx1"/>
                </a:solidFill>
                <a:latin typeface="Arial"/>
                <a:cs typeface="Arial"/>
              </a:rPr>
              <a:t>If you have any further questions and you can’t find the information on our website, please email </a:t>
            </a:r>
            <a:r>
              <a:rPr lang="en-GB" sz="2400" dirty="0">
                <a:solidFill>
                  <a:schemeClr val="tx1"/>
                </a:solidFill>
                <a:latin typeface="Arial"/>
                <a:cs typeface="Arial"/>
                <a:hlinkClick r:id="rId2"/>
              </a:rPr>
              <a:t>admin@maylandsea.essex.sch.uk</a:t>
            </a:r>
            <a:r>
              <a:rPr lang="en-GB" sz="2400" dirty="0">
                <a:solidFill>
                  <a:schemeClr val="tx1"/>
                </a:solidFill>
                <a:latin typeface="Arial"/>
                <a:cs typeface="Arial"/>
              </a:rPr>
              <a:t> and put ‘</a:t>
            </a:r>
            <a:r>
              <a:rPr lang="en-GB" sz="2400" b="1" dirty="0">
                <a:solidFill>
                  <a:schemeClr val="tx1"/>
                </a:solidFill>
                <a:latin typeface="Arial"/>
                <a:cs typeface="Arial"/>
              </a:rPr>
              <a:t>September 2027 Reception admissions question</a:t>
            </a:r>
            <a:r>
              <a:rPr lang="en-GB" sz="2400" dirty="0">
                <a:solidFill>
                  <a:schemeClr val="tx1"/>
                </a:solidFill>
                <a:latin typeface="Arial"/>
                <a:cs typeface="Arial"/>
              </a:rPr>
              <a:t>’ in the subject box’ and we will be delighted to get back to you.</a:t>
            </a:r>
          </a:p>
          <a:p>
            <a:r>
              <a:rPr lang="en-GB" sz="2400" dirty="0">
                <a:solidFill>
                  <a:schemeClr val="tx1"/>
                </a:solidFill>
                <a:latin typeface="Arial"/>
                <a:cs typeface="Arial"/>
              </a:rPr>
              <a:t>If your query is more complex, we will be happy to reply to your email with a phone call.</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10256456" y="183098"/>
            <a:ext cx="1703369" cy="1538289"/>
          </a:xfrm>
          <a:prstGeom prst="rect">
            <a:avLst/>
          </a:prstGeom>
          <a:noFill/>
        </p:spPr>
      </p:pic>
      <p:pic>
        <p:nvPicPr>
          <p:cNvPr id="5" name="Picture 4">
            <a:extLst>
              <a:ext uri="{FF2B5EF4-FFF2-40B4-BE49-F238E27FC236}">
                <a16:creationId xmlns:a16="http://schemas.microsoft.com/office/drawing/2014/main" id="{FEB452B5-F830-63CE-E75D-A79BDBB9E140}"/>
              </a:ext>
            </a:extLst>
          </p:cNvPr>
          <p:cNvPicPr>
            <a:picLocks noChangeAspect="1"/>
          </p:cNvPicPr>
          <p:nvPr/>
        </p:nvPicPr>
        <p:blipFill>
          <a:blip r:embed="rId4"/>
          <a:stretch>
            <a:fillRect/>
          </a:stretch>
        </p:blipFill>
        <p:spPr>
          <a:xfrm>
            <a:off x="9274814" y="5687906"/>
            <a:ext cx="2685011" cy="893618"/>
          </a:xfrm>
          <a:prstGeom prst="rect">
            <a:avLst/>
          </a:prstGeom>
        </p:spPr>
      </p:pic>
    </p:spTree>
    <p:extLst>
      <p:ext uri="{BB962C8B-B14F-4D97-AF65-F5344CB8AC3E}">
        <p14:creationId xmlns:p14="http://schemas.microsoft.com/office/powerpoint/2010/main" val="33775937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Custom 2">
      <a:majorFont>
        <a:latin typeface="Calibri"/>
        <a:ea typeface=""/>
        <a:cs typeface=""/>
      </a:majorFont>
      <a:minorFont>
        <a:latin typeface="Calibri"/>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10f6639a-2d58-4e46-a505-d989f1058f5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4392F919D3CE40B351DB02D349A6BD" ma:contentTypeVersion="18" ma:contentTypeDescription="Create a new document." ma:contentTypeScope="" ma:versionID="bdda7e72a168bfc7e940bc117de67961">
  <xsd:schema xmlns:xsd="http://www.w3.org/2001/XMLSchema" xmlns:xs="http://www.w3.org/2001/XMLSchema" xmlns:p="http://schemas.microsoft.com/office/2006/metadata/properties" xmlns:ns3="10f6639a-2d58-4e46-a505-d989f1058f51" xmlns:ns4="c6778e6e-aa27-4d47-a2b1-53e2d1f5f888" targetNamespace="http://schemas.microsoft.com/office/2006/metadata/properties" ma:root="true" ma:fieldsID="7f19c2b7a491f97440f473c27020a00c" ns3:_="" ns4:_="">
    <xsd:import namespace="10f6639a-2d58-4e46-a505-d989f1058f51"/>
    <xsd:import namespace="c6778e6e-aa27-4d47-a2b1-53e2d1f5f88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f6639a-2d58-4e46-a505-d989f1058f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6778e6e-aa27-4d47-a2b1-53e2d1f5f8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79E136-7142-4511-A7BE-AF4D801AD412}">
  <ds:schemaRefs>
    <ds:schemaRef ds:uri="http://schemas.microsoft.com/sharepoint/v3/contenttype/forms"/>
  </ds:schemaRefs>
</ds:datastoreItem>
</file>

<file path=customXml/itemProps2.xml><?xml version="1.0" encoding="utf-8"?>
<ds:datastoreItem xmlns:ds="http://schemas.openxmlformats.org/officeDocument/2006/customXml" ds:itemID="{B726B65E-FAFC-442C-B750-D65AAE67F795}">
  <ds:schemaRefs>
    <ds:schemaRef ds:uri="http://purl.org/dc/dcmitype/"/>
    <ds:schemaRef ds:uri="10f6639a-2d58-4e46-a505-d989f1058f51"/>
    <ds:schemaRef ds:uri="http://purl.org/dc/terms/"/>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c6778e6e-aa27-4d47-a2b1-53e2d1f5f888"/>
    <ds:schemaRef ds:uri="http://purl.org/dc/elements/1.1/"/>
  </ds:schemaRefs>
</ds:datastoreItem>
</file>

<file path=customXml/itemProps3.xml><?xml version="1.0" encoding="utf-8"?>
<ds:datastoreItem xmlns:ds="http://schemas.openxmlformats.org/officeDocument/2006/customXml" ds:itemID="{69602790-23E3-43DB-A853-EAC651633E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f6639a-2d58-4e46-a505-d989f1058f51"/>
    <ds:schemaRef ds:uri="c6778e6e-aa27-4d47-a2b1-53e2d1f5f8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287</TotalTime>
  <Words>705</Words>
  <Application>Microsoft Office PowerPoint</Application>
  <PresentationFormat>Widescreen</PresentationFormat>
  <Paragraphs>32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Wingdings 3</vt:lpstr>
      <vt:lpstr>Facet</vt:lpstr>
      <vt:lpstr>‘Enjoy and Achieve’  Welcome to Maylandsea Primary School  Head teacher - Mrs Clare James </vt:lpstr>
      <vt:lpstr>About our school</vt:lpstr>
      <vt:lpstr>Early Years: Our curriculum is based on developing the characteristics of effective learning. We use the online system called Class Dojo to record each child’s learning journey, which parents can access too.  Playing and exploring – engagement:  Finding out and exploring  Playing with what they know  Being willing to ‘have a go’   Active learning – motivation  Being involved and concentrating  Keeping trying  Enjoying achieving what they set out to do   Creating and thinking critically – thinking  Having their own ideas  Making links  Choosing ways to do things  Free flow inside and outside. Phonics is taught as soon as the children come into reception as well as reading, writing and maths – in a fun, creative and enjoyable way </vt:lpstr>
      <vt:lpstr>Applying for a place</vt:lpstr>
      <vt:lpstr>Parent Tours</vt:lpstr>
      <vt:lpstr>Our School Website</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Maltese Road Primary School</dc:title>
  <dc:creator>Mrs White</dc:creator>
  <cp:lastModifiedBy>Clare James</cp:lastModifiedBy>
  <cp:revision>83</cp:revision>
  <dcterms:created xsi:type="dcterms:W3CDTF">2019-11-26T21:27:48Z</dcterms:created>
  <dcterms:modified xsi:type="dcterms:W3CDTF">2026-08-10T12:21:59Z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0x010100414392F919D3CE40B351DB02D349A6BD</vt:lpwstr>
  </property>
</Properties>
</file>