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re James" userId="c2064c3a-685a-40c5-b980-732f18aad315" providerId="ADAL" clId="{CFCAB505-53A4-4B9A-B207-FF2424FDB692}"/>
    <pc:docChg chg="custSel addSld modSld">
      <pc:chgData name="Clare James" userId="c2064c3a-685a-40c5-b980-732f18aad315" providerId="ADAL" clId="{CFCAB505-53A4-4B9A-B207-FF2424FDB692}" dt="2025-07-17T12:22:33.551" v="565" actId="20577"/>
      <pc:docMkLst>
        <pc:docMk/>
      </pc:docMkLst>
      <pc:sldChg chg="modSp">
        <pc:chgData name="Clare James" userId="c2064c3a-685a-40c5-b980-732f18aad315" providerId="ADAL" clId="{CFCAB505-53A4-4B9A-B207-FF2424FDB692}" dt="2025-07-10T12:40:22.663" v="19" actId="6549"/>
        <pc:sldMkLst>
          <pc:docMk/>
          <pc:sldMk cId="1954446018" sldId="267"/>
        </pc:sldMkLst>
        <pc:spChg chg="mod">
          <ac:chgData name="Clare James" userId="c2064c3a-685a-40c5-b980-732f18aad315" providerId="ADAL" clId="{CFCAB505-53A4-4B9A-B207-FF2424FDB692}" dt="2025-07-10T12:40:22.663" v="19" actId="6549"/>
          <ac:spMkLst>
            <pc:docMk/>
            <pc:sldMk cId="1954446018" sldId="267"/>
            <ac:spMk id="2" creationId="{92E7ADF6-35B4-E9E7-2CE2-7E01FACA0A12}"/>
          </ac:spMkLst>
        </pc:spChg>
      </pc:sldChg>
      <pc:sldChg chg="modSp">
        <pc:chgData name="Clare James" userId="c2064c3a-685a-40c5-b980-732f18aad315" providerId="ADAL" clId="{CFCAB505-53A4-4B9A-B207-FF2424FDB692}" dt="2025-07-10T12:40:33.362" v="20"/>
        <pc:sldMkLst>
          <pc:docMk/>
          <pc:sldMk cId="2698378704" sldId="268"/>
        </pc:sldMkLst>
        <pc:spChg chg="mod">
          <ac:chgData name="Clare James" userId="c2064c3a-685a-40c5-b980-732f18aad315" providerId="ADAL" clId="{CFCAB505-53A4-4B9A-B207-FF2424FDB692}" dt="2025-07-10T12:40:33.362" v="20"/>
          <ac:spMkLst>
            <pc:docMk/>
            <pc:sldMk cId="2698378704" sldId="268"/>
            <ac:spMk id="2" creationId="{185303A7-7F7F-E212-41A9-EDFA380824B8}"/>
          </ac:spMkLst>
        </pc:spChg>
      </pc:sldChg>
      <pc:sldChg chg="modSp">
        <pc:chgData name="Clare James" userId="c2064c3a-685a-40c5-b980-732f18aad315" providerId="ADAL" clId="{CFCAB505-53A4-4B9A-B207-FF2424FDB692}" dt="2025-07-10T12:40:44.683" v="21"/>
        <pc:sldMkLst>
          <pc:docMk/>
          <pc:sldMk cId="3882298496" sldId="269"/>
        </pc:sldMkLst>
        <pc:spChg chg="mod">
          <ac:chgData name="Clare James" userId="c2064c3a-685a-40c5-b980-732f18aad315" providerId="ADAL" clId="{CFCAB505-53A4-4B9A-B207-FF2424FDB692}" dt="2025-07-10T12:40:44.683" v="21"/>
          <ac:spMkLst>
            <pc:docMk/>
            <pc:sldMk cId="3882298496" sldId="269"/>
            <ac:spMk id="2" creationId="{C80614AA-D7C7-CBF1-26AC-2B0012326801}"/>
          </ac:spMkLst>
        </pc:spChg>
      </pc:sldChg>
      <pc:sldChg chg="modSp">
        <pc:chgData name="Clare James" userId="c2064c3a-685a-40c5-b980-732f18aad315" providerId="ADAL" clId="{CFCAB505-53A4-4B9A-B207-FF2424FDB692}" dt="2025-07-10T12:41:15.385" v="25"/>
        <pc:sldMkLst>
          <pc:docMk/>
          <pc:sldMk cId="3722786393" sldId="270"/>
        </pc:sldMkLst>
        <pc:spChg chg="mod">
          <ac:chgData name="Clare James" userId="c2064c3a-685a-40c5-b980-732f18aad315" providerId="ADAL" clId="{CFCAB505-53A4-4B9A-B207-FF2424FDB692}" dt="2025-07-10T12:41:15.385" v="25"/>
          <ac:spMkLst>
            <pc:docMk/>
            <pc:sldMk cId="3722786393" sldId="270"/>
            <ac:spMk id="2" creationId="{3747774F-1C3B-1E57-BCF8-5A10896C9E2A}"/>
          </ac:spMkLst>
        </pc:spChg>
      </pc:sldChg>
      <pc:sldChg chg="modSp">
        <pc:chgData name="Clare James" userId="c2064c3a-685a-40c5-b980-732f18aad315" providerId="ADAL" clId="{CFCAB505-53A4-4B9A-B207-FF2424FDB692}" dt="2025-07-10T12:40:53.663" v="22"/>
        <pc:sldMkLst>
          <pc:docMk/>
          <pc:sldMk cId="3130153253" sldId="271"/>
        </pc:sldMkLst>
        <pc:spChg chg="mod">
          <ac:chgData name="Clare James" userId="c2064c3a-685a-40c5-b980-732f18aad315" providerId="ADAL" clId="{CFCAB505-53A4-4B9A-B207-FF2424FDB692}" dt="2025-07-10T12:40:53.663" v="22"/>
          <ac:spMkLst>
            <pc:docMk/>
            <pc:sldMk cId="3130153253" sldId="271"/>
            <ac:spMk id="2" creationId="{314BD111-700F-6C75-6472-9AAD1A2D457A}"/>
          </ac:spMkLst>
        </pc:spChg>
      </pc:sldChg>
      <pc:sldChg chg="modSp">
        <pc:chgData name="Clare James" userId="c2064c3a-685a-40c5-b980-732f18aad315" providerId="ADAL" clId="{CFCAB505-53A4-4B9A-B207-FF2424FDB692}" dt="2025-07-10T12:40:58.216" v="23"/>
        <pc:sldMkLst>
          <pc:docMk/>
          <pc:sldMk cId="2514491" sldId="272"/>
        </pc:sldMkLst>
        <pc:spChg chg="mod">
          <ac:chgData name="Clare James" userId="c2064c3a-685a-40c5-b980-732f18aad315" providerId="ADAL" clId="{CFCAB505-53A4-4B9A-B207-FF2424FDB692}" dt="2025-07-10T12:40:58.216" v="23"/>
          <ac:spMkLst>
            <pc:docMk/>
            <pc:sldMk cId="2514491" sldId="272"/>
            <ac:spMk id="2" creationId="{EC143AC7-A869-9318-D283-642DAE1DE5DD}"/>
          </ac:spMkLst>
        </pc:spChg>
      </pc:sldChg>
      <pc:sldChg chg="modSp">
        <pc:chgData name="Clare James" userId="c2064c3a-685a-40c5-b980-732f18aad315" providerId="ADAL" clId="{CFCAB505-53A4-4B9A-B207-FF2424FDB692}" dt="2025-07-17T12:22:22.147" v="551" actId="207"/>
        <pc:sldMkLst>
          <pc:docMk/>
          <pc:sldMk cId="2371478202" sldId="273"/>
        </pc:sldMkLst>
        <pc:spChg chg="mod">
          <ac:chgData name="Clare James" userId="c2064c3a-685a-40c5-b980-732f18aad315" providerId="ADAL" clId="{CFCAB505-53A4-4B9A-B207-FF2424FDB692}" dt="2025-07-10T12:41:08.351" v="24"/>
          <ac:spMkLst>
            <pc:docMk/>
            <pc:sldMk cId="2371478202" sldId="273"/>
            <ac:spMk id="2" creationId="{55C04EEB-96A2-7B12-C815-7067C80F34FC}"/>
          </ac:spMkLst>
        </pc:spChg>
        <pc:spChg chg="mod">
          <ac:chgData name="Clare James" userId="c2064c3a-685a-40c5-b980-732f18aad315" providerId="ADAL" clId="{CFCAB505-53A4-4B9A-B207-FF2424FDB692}" dt="2025-07-17T12:22:22.147" v="551" actId="207"/>
          <ac:spMkLst>
            <pc:docMk/>
            <pc:sldMk cId="2371478202" sldId="273"/>
            <ac:spMk id="3" creationId="{523AEB57-EA26-8697-94E2-2AF29B44DC13}"/>
          </ac:spMkLst>
        </pc:spChg>
      </pc:sldChg>
      <pc:sldChg chg="modSp add">
        <pc:chgData name="Clare James" userId="c2064c3a-685a-40c5-b980-732f18aad315" providerId="ADAL" clId="{CFCAB505-53A4-4B9A-B207-FF2424FDB692}" dt="2025-07-17T12:22:33.551" v="565" actId="20577"/>
        <pc:sldMkLst>
          <pc:docMk/>
          <pc:sldMk cId="2321963361" sldId="274"/>
        </pc:sldMkLst>
        <pc:spChg chg="mod">
          <ac:chgData name="Clare James" userId="c2064c3a-685a-40c5-b980-732f18aad315" providerId="ADAL" clId="{CFCAB505-53A4-4B9A-B207-FF2424FDB692}" dt="2025-07-17T12:19:07.641" v="51" actId="20577"/>
          <ac:spMkLst>
            <pc:docMk/>
            <pc:sldMk cId="2321963361" sldId="274"/>
            <ac:spMk id="2" creationId="{6CC911BC-CDF5-45B8-B45B-D6B96D791BB6}"/>
          </ac:spMkLst>
        </pc:spChg>
        <pc:spChg chg="mod">
          <ac:chgData name="Clare James" userId="c2064c3a-685a-40c5-b980-732f18aad315" providerId="ADAL" clId="{CFCAB505-53A4-4B9A-B207-FF2424FDB692}" dt="2025-07-17T12:22:33.551" v="565" actId="20577"/>
          <ac:spMkLst>
            <pc:docMk/>
            <pc:sldMk cId="2321963361" sldId="274"/>
            <ac:spMk id="3" creationId="{9941F424-FF60-4631-B13C-6FE947EB77C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3259769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1776477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1238042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63E417B-DBD6-49F1-B319-456CB71B238F}"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2562655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63E417B-DBD6-49F1-B319-456CB71B238F}" type="datetimeFigureOut">
              <a:rPr lang="en-GB" smtClean="0"/>
              <a:t>17/07/2025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989778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63E417B-DBD6-49F1-B319-456CB71B238F}" type="datetimeFigureOut">
              <a:rPr lang="en-GB" smtClean="0"/>
              <a:t>17/07/2025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7184079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3E417B-DBD6-49F1-B319-456CB71B238F}" type="datetimeFigureOut">
              <a:rPr lang="en-GB" smtClean="0"/>
              <a:t>17/07/2025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3458260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263E417B-DBD6-49F1-B319-456CB71B238F}"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155360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63E417B-DBD6-49F1-B319-456CB71B238F}"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2482198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171418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0958902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31344713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945647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12274618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2751629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63E417B-DBD6-49F1-B319-456CB71B238F}"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B9DD0D-AEED-4A94-AD81-6B5DB466E77A}" type="slidenum">
              <a:rPr lang="en-GB" smtClean="0"/>
              <a:t>‹#›</a:t>
            </a:fld>
            <a:endParaRPr lang="en-GB"/>
          </a:p>
        </p:txBody>
      </p:sp>
    </p:spTree>
    <p:extLst>
      <p:ext uri="{BB962C8B-B14F-4D97-AF65-F5344CB8AC3E}">
        <p14:creationId xmlns:p14="http://schemas.microsoft.com/office/powerpoint/2010/main" val="2262904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63E417B-DBD6-49F1-B319-456CB71B238F}" type="datetimeFigureOut">
              <a:rPr lang="en-GB" smtClean="0"/>
              <a:t>17/07/2025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5BB9DD0D-AEED-4A94-AD81-6B5DB466E77A}" type="slidenum">
              <a:rPr lang="en-GB" smtClean="0"/>
              <a:t>‹#›</a:t>
            </a:fld>
            <a:endParaRPr lang="en-GB"/>
          </a:p>
        </p:txBody>
      </p:sp>
    </p:spTree>
    <p:extLst>
      <p:ext uri="{BB962C8B-B14F-4D97-AF65-F5344CB8AC3E}">
        <p14:creationId xmlns:p14="http://schemas.microsoft.com/office/powerpoint/2010/main" val="36214257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89FCC-1EDE-2495-399E-7DA49AF07D0E}"/>
              </a:ext>
            </a:extLst>
          </p:cNvPr>
          <p:cNvSpPr>
            <a:spLocks noGrp="1"/>
          </p:cNvSpPr>
          <p:nvPr>
            <p:ph type="ctrTitle"/>
          </p:nvPr>
        </p:nvSpPr>
        <p:spPr>
          <a:xfrm>
            <a:off x="757084" y="678426"/>
            <a:ext cx="8516919" cy="3372410"/>
          </a:xfrm>
        </p:spPr>
        <p:txBody>
          <a:bodyPr/>
          <a:lstStyle/>
          <a:p>
            <a:pPr algn="ctr"/>
            <a:r>
              <a:rPr lang="en-GB" sz="4800" dirty="0"/>
              <a:t>Welcome to </a:t>
            </a:r>
            <a:br>
              <a:rPr lang="en-GB" sz="4800" dirty="0"/>
            </a:br>
            <a:r>
              <a:rPr lang="en-GB" sz="4800" dirty="0"/>
              <a:t>Maylandsea Primary School </a:t>
            </a:r>
            <a:br>
              <a:rPr lang="en-GB" sz="4800" dirty="0"/>
            </a:br>
            <a:r>
              <a:rPr lang="en-GB" sz="4800" dirty="0"/>
              <a:t>Additional Resource Provision Consultation </a:t>
            </a:r>
          </a:p>
        </p:txBody>
      </p:sp>
      <p:sp>
        <p:nvSpPr>
          <p:cNvPr id="3" name="Subtitle 2">
            <a:extLst>
              <a:ext uri="{FF2B5EF4-FFF2-40B4-BE49-F238E27FC236}">
                <a16:creationId xmlns:a16="http://schemas.microsoft.com/office/drawing/2014/main" id="{6C025A27-5395-9B39-32B3-91BC20CD253A}"/>
              </a:ext>
            </a:extLst>
          </p:cNvPr>
          <p:cNvSpPr>
            <a:spLocks noGrp="1"/>
          </p:cNvSpPr>
          <p:nvPr>
            <p:ph type="subTitle" idx="1"/>
          </p:nvPr>
        </p:nvSpPr>
        <p:spPr/>
        <p:txBody>
          <a:bodyPr>
            <a:normAutofit/>
          </a:bodyPr>
          <a:lstStyle/>
          <a:p>
            <a:pPr algn="l"/>
            <a:r>
              <a:rPr lang="en-GB" sz="2800" dirty="0">
                <a:solidFill>
                  <a:schemeClr val="accent2"/>
                </a:solidFill>
              </a:rPr>
              <a:t>Thursday July 10</a:t>
            </a:r>
            <a:r>
              <a:rPr lang="en-GB" sz="2800" baseline="30000" dirty="0">
                <a:solidFill>
                  <a:schemeClr val="accent2"/>
                </a:solidFill>
              </a:rPr>
              <a:t>th</a:t>
            </a:r>
            <a:r>
              <a:rPr lang="en-GB" sz="2800" dirty="0">
                <a:solidFill>
                  <a:schemeClr val="accent2"/>
                </a:solidFill>
              </a:rPr>
              <a:t> 2025</a:t>
            </a:r>
          </a:p>
          <a:p>
            <a:pPr algn="l"/>
            <a:r>
              <a:rPr lang="en-GB" sz="2800" dirty="0">
                <a:solidFill>
                  <a:schemeClr val="accent2"/>
                </a:solidFill>
              </a:rPr>
              <a:t>4:00pm</a:t>
            </a:r>
          </a:p>
        </p:txBody>
      </p:sp>
    </p:spTree>
    <p:extLst>
      <p:ext uri="{BB962C8B-B14F-4D97-AF65-F5344CB8AC3E}">
        <p14:creationId xmlns:p14="http://schemas.microsoft.com/office/powerpoint/2010/main" val="3858559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9A4B1-B72A-B5D4-717D-9FFD4D5397AD}"/>
              </a:ext>
            </a:extLst>
          </p:cNvPr>
          <p:cNvSpPr>
            <a:spLocks noGrp="1"/>
          </p:cNvSpPr>
          <p:nvPr>
            <p:ph type="title"/>
          </p:nvPr>
        </p:nvSpPr>
        <p:spPr/>
        <p:txBody>
          <a:bodyPr/>
          <a:lstStyle/>
          <a:p>
            <a:r>
              <a:rPr lang="en-GB" dirty="0"/>
              <a:t>The Eveleigh LINK Academy Trust on behalf of Maylandsea Primary School</a:t>
            </a:r>
          </a:p>
        </p:txBody>
      </p:sp>
      <p:sp>
        <p:nvSpPr>
          <p:cNvPr id="3" name="Content Placeholder 2">
            <a:extLst>
              <a:ext uri="{FF2B5EF4-FFF2-40B4-BE49-F238E27FC236}">
                <a16:creationId xmlns:a16="http://schemas.microsoft.com/office/drawing/2014/main" id="{93880333-CCCA-6CCF-1D63-C1F826CC6922}"/>
              </a:ext>
            </a:extLst>
          </p:cNvPr>
          <p:cNvSpPr>
            <a:spLocks noGrp="1"/>
          </p:cNvSpPr>
          <p:nvPr>
            <p:ph idx="1"/>
          </p:nvPr>
        </p:nvSpPr>
        <p:spPr/>
        <p:txBody>
          <a:bodyPr>
            <a:normAutofit fontScale="92500"/>
          </a:bodyPr>
          <a:lstStyle/>
          <a:p>
            <a:r>
              <a:rPr lang="en-GB" sz="2800" dirty="0"/>
              <a:t>Consultation on the proposed opening of an ‘Additional Resource provision’ (an enhanced provision in a mainstream school for pupils with a significant level of special needs) on the Maylandsea Primary School site. This provision would be for up to 20 pupils with an Education, Health and Care Plan (EHCP) from Reception to Year 6 that specifies Autism Spectrum Disorder (ASD) significant cognition and learning needs and would open in January 2026.</a:t>
            </a:r>
          </a:p>
        </p:txBody>
      </p:sp>
    </p:spTree>
    <p:extLst>
      <p:ext uri="{BB962C8B-B14F-4D97-AF65-F5344CB8AC3E}">
        <p14:creationId xmlns:p14="http://schemas.microsoft.com/office/powerpoint/2010/main" val="509824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5E194-99DF-4D07-14AB-ABC484D94CA3}"/>
              </a:ext>
            </a:extLst>
          </p:cNvPr>
          <p:cNvSpPr>
            <a:spLocks noGrp="1"/>
          </p:cNvSpPr>
          <p:nvPr>
            <p:ph type="title"/>
          </p:nvPr>
        </p:nvSpPr>
        <p:spPr/>
        <p:txBody>
          <a:bodyPr/>
          <a:lstStyle/>
          <a:p>
            <a:r>
              <a:rPr lang="en-GB" dirty="0"/>
              <a:t>Background and reason for the proposed change</a:t>
            </a:r>
          </a:p>
        </p:txBody>
      </p:sp>
      <p:sp>
        <p:nvSpPr>
          <p:cNvPr id="3" name="Content Placeholder 2">
            <a:extLst>
              <a:ext uri="{FF2B5EF4-FFF2-40B4-BE49-F238E27FC236}">
                <a16:creationId xmlns:a16="http://schemas.microsoft.com/office/drawing/2014/main" id="{933A56B6-EA86-265D-1766-5B3DA3918365}"/>
              </a:ext>
            </a:extLst>
          </p:cNvPr>
          <p:cNvSpPr>
            <a:spLocks noGrp="1"/>
          </p:cNvSpPr>
          <p:nvPr>
            <p:ph idx="1"/>
          </p:nvPr>
        </p:nvSpPr>
        <p:spPr>
          <a:xfrm>
            <a:off x="677334" y="1838633"/>
            <a:ext cx="8596668" cy="4513006"/>
          </a:xfrm>
        </p:spPr>
        <p:txBody>
          <a:bodyPr>
            <a:normAutofit fontScale="85000" lnSpcReduction="20000"/>
          </a:bodyPr>
          <a:lstStyle/>
          <a:p>
            <a:r>
              <a:rPr lang="en-GB" sz="2400" dirty="0"/>
              <a:t>The number of children and young people in Essex special schools have grown consistently since the SEND reforms of 2015 and there is severe pressure on special school places. </a:t>
            </a:r>
          </a:p>
          <a:p>
            <a:r>
              <a:rPr lang="en-GB" sz="2400" dirty="0"/>
              <a:t>The number of children and young people who live in Essex with an Education Health and Care Plan (EHCP) has increased by 65% in the last 6 years from a total of 8,268 in 2018 to 13,676 in 2024. </a:t>
            </a:r>
          </a:p>
          <a:p>
            <a:r>
              <a:rPr lang="en-GB" sz="2400" dirty="0"/>
              <a:t>There was a 46% increase in Essex's special school population from 2015 to 2022. </a:t>
            </a:r>
          </a:p>
          <a:p>
            <a:r>
              <a:rPr lang="en-GB" sz="2400" dirty="0"/>
              <a:t>Pressures on Essex special schools are forecast to grow further between now and 2026. Between 2015 and 2020, special school places increased by 34%, with a further 18% rise expected between 2021 and 2026. </a:t>
            </a:r>
          </a:p>
          <a:p>
            <a:r>
              <a:rPr lang="en-GB" sz="2400" dirty="0"/>
              <a:t>Essex will need an additional 612 special school places to meet the anticipated growth of children and young people with an EHCP who need a special school place.</a:t>
            </a:r>
          </a:p>
        </p:txBody>
      </p:sp>
    </p:spTree>
    <p:extLst>
      <p:ext uri="{BB962C8B-B14F-4D97-AF65-F5344CB8AC3E}">
        <p14:creationId xmlns:p14="http://schemas.microsoft.com/office/powerpoint/2010/main" val="10004773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D02F-575A-247C-3CBC-CDCC5D87AD15}"/>
              </a:ext>
            </a:extLst>
          </p:cNvPr>
          <p:cNvSpPr>
            <a:spLocks noGrp="1"/>
          </p:cNvSpPr>
          <p:nvPr>
            <p:ph type="title"/>
          </p:nvPr>
        </p:nvSpPr>
        <p:spPr/>
        <p:txBody>
          <a:bodyPr/>
          <a:lstStyle/>
          <a:p>
            <a:r>
              <a:rPr lang="en-GB" dirty="0"/>
              <a:t>Background and reason for the proposed change</a:t>
            </a:r>
          </a:p>
        </p:txBody>
      </p:sp>
      <p:sp>
        <p:nvSpPr>
          <p:cNvPr id="3" name="Content Placeholder 2">
            <a:extLst>
              <a:ext uri="{FF2B5EF4-FFF2-40B4-BE49-F238E27FC236}">
                <a16:creationId xmlns:a16="http://schemas.microsoft.com/office/drawing/2014/main" id="{D15F70C6-E518-DC4E-486B-8D42E6E941AF}"/>
              </a:ext>
            </a:extLst>
          </p:cNvPr>
          <p:cNvSpPr>
            <a:spLocks noGrp="1"/>
          </p:cNvSpPr>
          <p:nvPr>
            <p:ph idx="1"/>
          </p:nvPr>
        </p:nvSpPr>
        <p:spPr/>
        <p:txBody>
          <a:bodyPr>
            <a:normAutofit lnSpcReduction="10000"/>
          </a:bodyPr>
          <a:lstStyle/>
          <a:p>
            <a:r>
              <a:rPr lang="en-GB" sz="2000" dirty="0"/>
              <a:t>This provision would support the Local Authority to meet their sustainability plan around SEN provision and the additional building required for the provision would be funded by the Local Authority.</a:t>
            </a:r>
          </a:p>
          <a:p>
            <a:r>
              <a:rPr lang="en-GB" sz="2000" dirty="0"/>
              <a:t>The proposed provision would help ensure we are best able to meet the needs of children in the local area. Please note that admission into the AP will be through the Local Authority SEND operations department.</a:t>
            </a:r>
          </a:p>
          <a:p>
            <a:r>
              <a:rPr lang="en-GB" sz="2000" dirty="0"/>
              <a:t>The published admission number (PAN) for this provision would be 20 children (Years R-6) This would be </a:t>
            </a:r>
            <a:r>
              <a:rPr lang="en-GB" sz="2000" b="1" dirty="0"/>
              <a:t>in addition </a:t>
            </a:r>
            <a:r>
              <a:rPr lang="en-GB" sz="2000" dirty="0"/>
              <a:t>to the existing PAN of 30 children per year in the school and so </a:t>
            </a:r>
            <a:r>
              <a:rPr lang="en-GB" sz="2000" b="1" dirty="0"/>
              <a:t>would not affect </a:t>
            </a:r>
            <a:r>
              <a:rPr lang="en-GB" sz="2000" dirty="0"/>
              <a:t>general admissions or the likelihood of a child gaining at place at Maylandsea Primary School.</a:t>
            </a:r>
          </a:p>
          <a:p>
            <a:endParaRPr lang="en-GB" dirty="0"/>
          </a:p>
        </p:txBody>
      </p:sp>
    </p:spTree>
    <p:extLst>
      <p:ext uri="{BB962C8B-B14F-4D97-AF65-F5344CB8AC3E}">
        <p14:creationId xmlns:p14="http://schemas.microsoft.com/office/powerpoint/2010/main" val="2389703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5524B-5527-9411-8B11-2FBFCB177EF4}"/>
              </a:ext>
            </a:extLst>
          </p:cNvPr>
          <p:cNvSpPr>
            <a:spLocks noGrp="1"/>
          </p:cNvSpPr>
          <p:nvPr>
            <p:ph type="title"/>
          </p:nvPr>
        </p:nvSpPr>
        <p:spPr/>
        <p:txBody>
          <a:bodyPr/>
          <a:lstStyle/>
          <a:p>
            <a:r>
              <a:rPr lang="en-GB" dirty="0"/>
              <a:t>Objectives </a:t>
            </a:r>
          </a:p>
        </p:txBody>
      </p:sp>
      <p:sp>
        <p:nvSpPr>
          <p:cNvPr id="3" name="Content Placeholder 2">
            <a:extLst>
              <a:ext uri="{FF2B5EF4-FFF2-40B4-BE49-F238E27FC236}">
                <a16:creationId xmlns:a16="http://schemas.microsoft.com/office/drawing/2014/main" id="{ED92C8E0-C473-CEA4-9BEF-1240D67D98D4}"/>
              </a:ext>
            </a:extLst>
          </p:cNvPr>
          <p:cNvSpPr>
            <a:spLocks noGrp="1"/>
          </p:cNvSpPr>
          <p:nvPr>
            <p:ph idx="1"/>
          </p:nvPr>
        </p:nvSpPr>
        <p:spPr/>
        <p:txBody>
          <a:bodyPr>
            <a:normAutofit fontScale="85000" lnSpcReduction="20000"/>
          </a:bodyPr>
          <a:lstStyle/>
          <a:p>
            <a:r>
              <a:rPr lang="en-GB" dirty="0"/>
              <a:t> </a:t>
            </a:r>
            <a:r>
              <a:rPr lang="en-GB" sz="2600" dirty="0"/>
              <a:t>A quality enhanced provision for children anticipated to be aged 4 - 11.</a:t>
            </a:r>
          </a:p>
          <a:p>
            <a:r>
              <a:rPr lang="en-GB" sz="2600" dirty="0"/>
              <a:t>A safe learning environment within a building that is fit for purpose.</a:t>
            </a:r>
          </a:p>
          <a:p>
            <a:r>
              <a:rPr lang="en-GB" sz="2600" dirty="0"/>
              <a:t>Improved availability of facilities to support existing SEND demand.</a:t>
            </a:r>
          </a:p>
          <a:p>
            <a:r>
              <a:rPr lang="en-GB" sz="2600" dirty="0"/>
              <a:t>Reduced home-to-school journey times for children and young people who attend the school rather than another school at greater distance.</a:t>
            </a:r>
          </a:p>
          <a:p>
            <a:r>
              <a:rPr lang="en-GB" sz="2600" dirty="0"/>
              <a:t>More effective use of public money as a result of shorter journey times as well as a positive impact on the environment.</a:t>
            </a:r>
          </a:p>
          <a:p>
            <a:endParaRPr lang="en-GB" dirty="0"/>
          </a:p>
        </p:txBody>
      </p:sp>
    </p:spTree>
    <p:extLst>
      <p:ext uri="{BB962C8B-B14F-4D97-AF65-F5344CB8AC3E}">
        <p14:creationId xmlns:p14="http://schemas.microsoft.com/office/powerpoint/2010/main" val="344706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D3D3A-775C-CB28-1C22-9AF900021802}"/>
              </a:ext>
            </a:extLst>
          </p:cNvPr>
          <p:cNvSpPr>
            <a:spLocks noGrp="1"/>
          </p:cNvSpPr>
          <p:nvPr>
            <p:ph type="title"/>
          </p:nvPr>
        </p:nvSpPr>
        <p:spPr/>
        <p:txBody>
          <a:bodyPr>
            <a:normAutofit fontScale="90000"/>
          </a:bodyPr>
          <a:lstStyle/>
          <a:p>
            <a:r>
              <a:rPr lang="en-GB" dirty="0"/>
              <a:t>How will the ARP at Maylandsea Primary School be set up?</a:t>
            </a:r>
            <a:br>
              <a:rPr lang="en-GB" dirty="0"/>
            </a:br>
            <a:endParaRPr lang="en-GB" dirty="0"/>
          </a:p>
        </p:txBody>
      </p:sp>
      <p:sp>
        <p:nvSpPr>
          <p:cNvPr id="3" name="Content Placeholder 2">
            <a:extLst>
              <a:ext uri="{FF2B5EF4-FFF2-40B4-BE49-F238E27FC236}">
                <a16:creationId xmlns:a16="http://schemas.microsoft.com/office/drawing/2014/main" id="{5F27E22E-D51B-C75A-29D4-121ED4879615}"/>
              </a:ext>
            </a:extLst>
          </p:cNvPr>
          <p:cNvSpPr>
            <a:spLocks noGrp="1"/>
          </p:cNvSpPr>
          <p:nvPr>
            <p:ph idx="1"/>
          </p:nvPr>
        </p:nvSpPr>
        <p:spPr/>
        <p:txBody>
          <a:bodyPr/>
          <a:lstStyle/>
          <a:p>
            <a:r>
              <a:rPr lang="en-GB" dirty="0"/>
              <a:t>ARPs provide focused and specific education for SEND needs and will have dedicated classrooms and other facilities within the school as well as qualified SEND professionals. </a:t>
            </a:r>
          </a:p>
          <a:p>
            <a:r>
              <a:rPr lang="en-GB" dirty="0"/>
              <a:t>Where appropriate, children typically spend most of their time in the ARP. The Maylandsea Primary School and ARP will support severe learning difficulties whereby differences in learning inhibit their ability to access mainstream curriculum and environment. </a:t>
            </a:r>
          </a:p>
          <a:p>
            <a:r>
              <a:rPr lang="en-GB" dirty="0"/>
              <a:t>The children in the ARP will be supported across two classes with a SEND teacher and additional support staff. </a:t>
            </a:r>
          </a:p>
          <a:p>
            <a:r>
              <a:rPr lang="en-GB" dirty="0"/>
              <a:t>If a child has severe learning difficulties, they will spend most of their time in the ARP while attending selected events the child will successfully engage with and enjoy.</a:t>
            </a:r>
          </a:p>
          <a:p>
            <a:endParaRPr lang="en-GB" dirty="0"/>
          </a:p>
        </p:txBody>
      </p:sp>
    </p:spTree>
    <p:extLst>
      <p:ext uri="{BB962C8B-B14F-4D97-AF65-F5344CB8AC3E}">
        <p14:creationId xmlns:p14="http://schemas.microsoft.com/office/powerpoint/2010/main" val="2931531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06764-3DEB-10B1-5645-46919CB503DA}"/>
              </a:ext>
            </a:extLst>
          </p:cNvPr>
          <p:cNvSpPr>
            <a:spLocks noGrp="1"/>
          </p:cNvSpPr>
          <p:nvPr>
            <p:ph type="title"/>
          </p:nvPr>
        </p:nvSpPr>
        <p:spPr/>
        <p:txBody>
          <a:bodyPr/>
          <a:lstStyle/>
          <a:p>
            <a:r>
              <a:rPr lang="en-GB" dirty="0"/>
              <a:t>Admission to the ARP</a:t>
            </a:r>
            <a:br>
              <a:rPr lang="en-GB" dirty="0"/>
            </a:br>
            <a:endParaRPr lang="en-GB" dirty="0"/>
          </a:p>
        </p:txBody>
      </p:sp>
      <p:sp>
        <p:nvSpPr>
          <p:cNvPr id="3" name="Content Placeholder 2">
            <a:extLst>
              <a:ext uri="{FF2B5EF4-FFF2-40B4-BE49-F238E27FC236}">
                <a16:creationId xmlns:a16="http://schemas.microsoft.com/office/drawing/2014/main" id="{A9E54A0D-0470-DC7B-1E9A-F30C5B669A59}"/>
              </a:ext>
            </a:extLst>
          </p:cNvPr>
          <p:cNvSpPr>
            <a:spLocks noGrp="1"/>
          </p:cNvSpPr>
          <p:nvPr>
            <p:ph idx="1"/>
          </p:nvPr>
        </p:nvSpPr>
        <p:spPr/>
        <p:txBody>
          <a:bodyPr/>
          <a:lstStyle/>
          <a:p>
            <a:r>
              <a:rPr lang="en-GB" sz="2400" dirty="0"/>
              <a:t>The allocation of places for the ARP will be made by the Local Authority’s Education, Health and Care Panel using agreed admissions criteria.</a:t>
            </a:r>
          </a:p>
          <a:p>
            <a:r>
              <a:rPr lang="en-GB" sz="2400" dirty="0"/>
              <a:t>20 ARP places will be provided covering all year groups (Reception to Year 6). All children will have an Education, Health and Care Plan (EHCP) identifying severe learning difficulties as the primary need, or, in the absence of an EHCP will be known to the LA to have needs that meet these criteria. The ARP places will be in addition to the school’s Published Admissions Number (PAN).</a:t>
            </a:r>
          </a:p>
          <a:p>
            <a:endParaRPr lang="en-GB" dirty="0"/>
          </a:p>
        </p:txBody>
      </p:sp>
    </p:spTree>
    <p:extLst>
      <p:ext uri="{BB962C8B-B14F-4D97-AF65-F5344CB8AC3E}">
        <p14:creationId xmlns:p14="http://schemas.microsoft.com/office/powerpoint/2010/main" val="33533434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C9570-EE85-FBE5-2D3A-7DC96258BB61}"/>
              </a:ext>
            </a:extLst>
          </p:cNvPr>
          <p:cNvSpPr>
            <a:spLocks noGrp="1"/>
          </p:cNvSpPr>
          <p:nvPr>
            <p:ph type="title"/>
          </p:nvPr>
        </p:nvSpPr>
        <p:spPr/>
        <p:txBody>
          <a:bodyPr/>
          <a:lstStyle/>
          <a:p>
            <a:r>
              <a:rPr lang="en-GB" dirty="0"/>
              <a:t>Building Work</a:t>
            </a:r>
            <a:br>
              <a:rPr lang="en-GB" dirty="0"/>
            </a:br>
            <a:endParaRPr lang="en-GB" dirty="0"/>
          </a:p>
        </p:txBody>
      </p:sp>
      <p:sp>
        <p:nvSpPr>
          <p:cNvPr id="3" name="Content Placeholder 2">
            <a:extLst>
              <a:ext uri="{FF2B5EF4-FFF2-40B4-BE49-F238E27FC236}">
                <a16:creationId xmlns:a16="http://schemas.microsoft.com/office/drawing/2014/main" id="{0304382B-CB13-2347-7190-CE51C2034213}"/>
              </a:ext>
            </a:extLst>
          </p:cNvPr>
          <p:cNvSpPr>
            <a:spLocks noGrp="1"/>
          </p:cNvSpPr>
          <p:nvPr>
            <p:ph idx="1"/>
          </p:nvPr>
        </p:nvSpPr>
        <p:spPr/>
        <p:txBody>
          <a:bodyPr/>
          <a:lstStyle/>
          <a:p>
            <a:r>
              <a:rPr lang="en-GB" sz="2800" dirty="0"/>
              <a:t>The intention is that refurbishment works will be implemented to provide adaptive primary SEN classrooms, resources/small sensory room, toilet with changing facilities, cleaners’ store and plant room.</a:t>
            </a:r>
          </a:p>
          <a:p>
            <a:endParaRPr lang="en-GB" dirty="0"/>
          </a:p>
        </p:txBody>
      </p:sp>
    </p:spTree>
    <p:extLst>
      <p:ext uri="{BB962C8B-B14F-4D97-AF65-F5344CB8AC3E}">
        <p14:creationId xmlns:p14="http://schemas.microsoft.com/office/powerpoint/2010/main" val="2367653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5EFE2-D441-EDC9-DBDA-5AE93CA074E8}"/>
              </a:ext>
            </a:extLst>
          </p:cNvPr>
          <p:cNvSpPr>
            <a:spLocks noGrp="1"/>
          </p:cNvSpPr>
          <p:nvPr>
            <p:ph type="title"/>
          </p:nvPr>
        </p:nvSpPr>
        <p:spPr/>
        <p:txBody>
          <a:bodyPr/>
          <a:lstStyle/>
          <a:p>
            <a:r>
              <a:rPr lang="en-GB" dirty="0"/>
              <a:t>Funding</a:t>
            </a:r>
            <a:br>
              <a:rPr lang="en-GB" dirty="0"/>
            </a:br>
            <a:endParaRPr lang="en-GB" dirty="0"/>
          </a:p>
        </p:txBody>
      </p:sp>
      <p:sp>
        <p:nvSpPr>
          <p:cNvPr id="3" name="Content Placeholder 2">
            <a:extLst>
              <a:ext uri="{FF2B5EF4-FFF2-40B4-BE49-F238E27FC236}">
                <a16:creationId xmlns:a16="http://schemas.microsoft.com/office/drawing/2014/main" id="{3CF7D2AE-69E5-608D-762C-3F2819C8CB1F}"/>
              </a:ext>
            </a:extLst>
          </p:cNvPr>
          <p:cNvSpPr>
            <a:spLocks noGrp="1"/>
          </p:cNvSpPr>
          <p:nvPr>
            <p:ph idx="1"/>
          </p:nvPr>
        </p:nvSpPr>
        <p:spPr/>
        <p:txBody>
          <a:bodyPr/>
          <a:lstStyle/>
          <a:p>
            <a:r>
              <a:rPr lang="en-GB" sz="3200" dirty="0"/>
              <a:t>The County Council has made provision in its Capital Programme for the proposed additional resourced provision.</a:t>
            </a:r>
          </a:p>
          <a:p>
            <a:endParaRPr lang="en-GB" dirty="0"/>
          </a:p>
        </p:txBody>
      </p:sp>
    </p:spTree>
    <p:extLst>
      <p:ext uri="{BB962C8B-B14F-4D97-AF65-F5344CB8AC3E}">
        <p14:creationId xmlns:p14="http://schemas.microsoft.com/office/powerpoint/2010/main" val="11137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4ECC2-D939-1AAB-C250-81CEA6CF6A21}"/>
              </a:ext>
            </a:extLst>
          </p:cNvPr>
          <p:cNvSpPr>
            <a:spLocks noGrp="1"/>
          </p:cNvSpPr>
          <p:nvPr>
            <p:ph type="title"/>
          </p:nvPr>
        </p:nvSpPr>
        <p:spPr/>
        <p:txBody>
          <a:bodyPr/>
          <a:lstStyle/>
          <a:p>
            <a:r>
              <a:rPr lang="en-GB" dirty="0"/>
              <a:t>What happens next?</a:t>
            </a:r>
            <a:br>
              <a:rPr lang="en-GB" dirty="0"/>
            </a:br>
            <a:endParaRPr lang="en-GB" dirty="0"/>
          </a:p>
        </p:txBody>
      </p:sp>
      <p:sp>
        <p:nvSpPr>
          <p:cNvPr id="3" name="Content Placeholder 2">
            <a:extLst>
              <a:ext uri="{FF2B5EF4-FFF2-40B4-BE49-F238E27FC236}">
                <a16:creationId xmlns:a16="http://schemas.microsoft.com/office/drawing/2014/main" id="{8962E1D1-3EEE-1BBD-D1D5-2086F57A4DA1}"/>
              </a:ext>
            </a:extLst>
          </p:cNvPr>
          <p:cNvSpPr>
            <a:spLocks noGrp="1"/>
          </p:cNvSpPr>
          <p:nvPr>
            <p:ph idx="1"/>
          </p:nvPr>
        </p:nvSpPr>
        <p:spPr/>
        <p:txBody>
          <a:bodyPr/>
          <a:lstStyle/>
          <a:p>
            <a:r>
              <a:rPr lang="en-GB" sz="2800" dirty="0"/>
              <a:t>At the end of this consultation period the academy trust will consider all feedback and views expressed by interested parties during the consultation and will make a decision on whether to proceed with the proposal. The governing body of the school will also consider the feedback from this consultation and decide if it still wishes to support the proposal.</a:t>
            </a:r>
          </a:p>
          <a:p>
            <a:endParaRPr lang="en-GB" dirty="0"/>
          </a:p>
        </p:txBody>
      </p:sp>
    </p:spTree>
    <p:extLst>
      <p:ext uri="{BB962C8B-B14F-4D97-AF65-F5344CB8AC3E}">
        <p14:creationId xmlns:p14="http://schemas.microsoft.com/office/powerpoint/2010/main" val="36115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7E8D0-69E5-05AC-6A2F-E2733B662F04}"/>
              </a:ext>
            </a:extLst>
          </p:cNvPr>
          <p:cNvSpPr>
            <a:spLocks noGrp="1"/>
          </p:cNvSpPr>
          <p:nvPr>
            <p:ph type="title"/>
          </p:nvPr>
        </p:nvSpPr>
        <p:spPr/>
        <p:txBody>
          <a:bodyPr/>
          <a:lstStyle/>
          <a:p>
            <a:r>
              <a:rPr lang="en-GB" dirty="0"/>
              <a:t>Timeline</a:t>
            </a:r>
            <a:br>
              <a:rPr lang="en-GB" dirty="0"/>
            </a:br>
            <a:endParaRPr lang="en-GB" dirty="0"/>
          </a:p>
        </p:txBody>
      </p:sp>
      <p:sp>
        <p:nvSpPr>
          <p:cNvPr id="3" name="Content Placeholder 2">
            <a:extLst>
              <a:ext uri="{FF2B5EF4-FFF2-40B4-BE49-F238E27FC236}">
                <a16:creationId xmlns:a16="http://schemas.microsoft.com/office/drawing/2014/main" id="{5A72CB1F-17B3-5D92-8916-6B35EB3D4D53}"/>
              </a:ext>
            </a:extLst>
          </p:cNvPr>
          <p:cNvSpPr>
            <a:spLocks noGrp="1"/>
          </p:cNvSpPr>
          <p:nvPr>
            <p:ph idx="1"/>
          </p:nvPr>
        </p:nvSpPr>
        <p:spPr/>
        <p:txBody>
          <a:bodyPr/>
          <a:lstStyle/>
          <a:p>
            <a:r>
              <a:rPr lang="en-GB" sz="2000" dirty="0"/>
              <a:t>The consultation period will run from 25th June 2025 to 18th July 2025. Below is the expected timeline for the decision process:</a:t>
            </a:r>
          </a:p>
          <a:p>
            <a:r>
              <a:rPr lang="en-GB" sz="2000" dirty="0"/>
              <a:t>25th June 2025 - Consultation commences</a:t>
            </a:r>
          </a:p>
          <a:p>
            <a:r>
              <a:rPr lang="en-GB" sz="2000" dirty="0"/>
              <a:t>10th July 2025 - Meetings for parents/carers, staff and the local community to be held at the school at 4pm</a:t>
            </a:r>
          </a:p>
          <a:p>
            <a:r>
              <a:rPr lang="en-GB" sz="2000" dirty="0"/>
              <a:t>18th July 2025 - End of consultation period</a:t>
            </a:r>
          </a:p>
          <a:p>
            <a:r>
              <a:rPr lang="en-GB" sz="2000" dirty="0"/>
              <a:t>21st July 2025 - Decision by The Eveleigh LINK Academy Trust on whether to publish a significant change request to the Department for Education</a:t>
            </a:r>
          </a:p>
          <a:p>
            <a:r>
              <a:rPr lang="en-GB" sz="2000" dirty="0"/>
              <a:t>1 January 2026 New ARP established at Maylandsea Primary School</a:t>
            </a:r>
          </a:p>
          <a:p>
            <a:endParaRPr lang="en-GB" dirty="0"/>
          </a:p>
        </p:txBody>
      </p:sp>
    </p:spTree>
    <p:extLst>
      <p:ext uri="{BB962C8B-B14F-4D97-AF65-F5344CB8AC3E}">
        <p14:creationId xmlns:p14="http://schemas.microsoft.com/office/powerpoint/2010/main" val="19706621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7ADF6-35B4-E9E7-2CE2-7E01FACA0A12}"/>
              </a:ext>
            </a:extLst>
          </p:cNvPr>
          <p:cNvSpPr>
            <a:spLocks noGrp="1"/>
          </p:cNvSpPr>
          <p:nvPr>
            <p:ph type="title"/>
          </p:nvPr>
        </p:nvSpPr>
        <p:spPr/>
        <p:txBody>
          <a:bodyPr/>
          <a:lstStyle/>
          <a:p>
            <a:r>
              <a:rPr lang="en-GB" dirty="0"/>
              <a:t>Questions and Comments </a:t>
            </a:r>
          </a:p>
        </p:txBody>
      </p:sp>
      <p:sp>
        <p:nvSpPr>
          <p:cNvPr id="3" name="Content Placeholder 2">
            <a:extLst>
              <a:ext uri="{FF2B5EF4-FFF2-40B4-BE49-F238E27FC236}">
                <a16:creationId xmlns:a16="http://schemas.microsoft.com/office/drawing/2014/main" id="{4EBA3932-14C8-721E-4886-0DE3B2D4C5E7}"/>
              </a:ext>
            </a:extLst>
          </p:cNvPr>
          <p:cNvSpPr>
            <a:spLocks noGrp="1"/>
          </p:cNvSpPr>
          <p:nvPr>
            <p:ph idx="1"/>
          </p:nvPr>
        </p:nvSpPr>
        <p:spPr>
          <a:xfrm>
            <a:off x="677334" y="1209369"/>
            <a:ext cx="8596668" cy="4831994"/>
          </a:xfrm>
        </p:spPr>
        <p:txBody>
          <a:bodyPr>
            <a:normAutofit fontScale="85000" lnSpcReduction="20000"/>
          </a:bodyPr>
          <a:lstStyle/>
          <a:p>
            <a:pPr fontAlgn="base"/>
            <a:r>
              <a:rPr lang="en-GB" sz="2300" dirty="0"/>
              <a:t>Will the loss of the current  year 5 and 6 classrooms impact?  </a:t>
            </a:r>
            <a:r>
              <a:rPr lang="en-GB" sz="2300" dirty="0" err="1"/>
              <a:t>i.e</a:t>
            </a:r>
            <a:r>
              <a:rPr lang="en-GB" sz="2300" dirty="0"/>
              <a:t> loss of space with all children crammed into existing school? I believe year 5 will next year be in current year 4 classroom? Which other space/classroom will be used for year 6?</a:t>
            </a:r>
          </a:p>
          <a:p>
            <a:pPr fontAlgn="base"/>
            <a:r>
              <a:rPr lang="en-GB" sz="2300" dirty="0">
                <a:solidFill>
                  <a:schemeClr val="accent2"/>
                </a:solidFill>
              </a:rPr>
              <a:t>At Maylandsea Primary School, we have 11 classroom spaces. Seven classroom spaces in the main building and two additional smaller spaces (Joseph Fels and St. Barnabas room) and two additional classroom spaces (currently our Year 6 block). Since September 2019 Maylandsea Primary School has reduced it’s PAN from 38 to 30 resulting in having seven classes in September 2025 meaning we will have four vacant class spaces. There is space for all seven mainstream classes to be within the main school building. One of our smaller classroom spaces will be used as our Woodland Classroom and the other will remain as a spare room for interventions and group work. We also have the addition space of the Computer Suite and the meeting room. Therefore, having the ARP situated in the current Year 6 block will not impact the rest of the school regarding space.  </a:t>
            </a:r>
            <a:br>
              <a:rPr lang="en-GB" sz="2300" dirty="0"/>
            </a:br>
            <a:endParaRPr lang="en-GB" sz="2300" dirty="0"/>
          </a:p>
          <a:p>
            <a:endParaRPr lang="en-GB" dirty="0"/>
          </a:p>
        </p:txBody>
      </p:sp>
    </p:spTree>
    <p:extLst>
      <p:ext uri="{BB962C8B-B14F-4D97-AF65-F5344CB8AC3E}">
        <p14:creationId xmlns:p14="http://schemas.microsoft.com/office/powerpoint/2010/main" val="19544460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303A7-7F7F-E212-41A9-EDFA380824B8}"/>
              </a:ext>
            </a:extLst>
          </p:cNvPr>
          <p:cNvSpPr>
            <a:spLocks noGrp="1"/>
          </p:cNvSpPr>
          <p:nvPr>
            <p:ph type="title"/>
          </p:nvPr>
        </p:nvSpPr>
        <p:spPr/>
        <p:txBody>
          <a:bodyPr/>
          <a:lstStyle/>
          <a:p>
            <a:r>
              <a:rPr lang="en-GB" dirty="0"/>
              <a:t>Questions and Comments </a:t>
            </a:r>
          </a:p>
        </p:txBody>
      </p:sp>
      <p:sp>
        <p:nvSpPr>
          <p:cNvPr id="3" name="Content Placeholder 2">
            <a:extLst>
              <a:ext uri="{FF2B5EF4-FFF2-40B4-BE49-F238E27FC236}">
                <a16:creationId xmlns:a16="http://schemas.microsoft.com/office/drawing/2014/main" id="{53F1AE21-4A81-2139-AD61-1726B4D9A25B}"/>
              </a:ext>
            </a:extLst>
          </p:cNvPr>
          <p:cNvSpPr>
            <a:spLocks noGrp="1"/>
          </p:cNvSpPr>
          <p:nvPr>
            <p:ph idx="1"/>
          </p:nvPr>
        </p:nvSpPr>
        <p:spPr/>
        <p:txBody>
          <a:bodyPr>
            <a:normAutofit/>
          </a:bodyPr>
          <a:lstStyle/>
          <a:p>
            <a:pPr fontAlgn="base"/>
            <a:r>
              <a:rPr lang="en-GB" dirty="0"/>
              <a:t>Although there will be additional staff and LSA's to cover the new resource, is this completely separate or will the SENCO be involved, thus impacting on her time and current workload? This could also apply to SLT?</a:t>
            </a:r>
          </a:p>
          <a:p>
            <a:pPr fontAlgn="base"/>
            <a:r>
              <a:rPr lang="en-GB" dirty="0">
                <a:solidFill>
                  <a:schemeClr val="accent2"/>
                </a:solidFill>
              </a:rPr>
              <a:t>The staffing structure is yet to be confirmed, however, it is proposed that the staffing structure will be:</a:t>
            </a:r>
          </a:p>
          <a:p>
            <a:pPr fontAlgn="base"/>
            <a:r>
              <a:rPr lang="en-GB" dirty="0">
                <a:solidFill>
                  <a:schemeClr val="accent2"/>
                </a:solidFill>
              </a:rPr>
              <a:t>1 qualified Class teacher </a:t>
            </a:r>
          </a:p>
          <a:p>
            <a:pPr fontAlgn="base"/>
            <a:r>
              <a:rPr lang="en-GB" dirty="0">
                <a:solidFill>
                  <a:schemeClr val="accent2"/>
                </a:solidFill>
              </a:rPr>
              <a:t>2 Higher level teaching assistants </a:t>
            </a:r>
          </a:p>
          <a:p>
            <a:pPr fontAlgn="base"/>
            <a:r>
              <a:rPr lang="en-GB" dirty="0">
                <a:solidFill>
                  <a:schemeClr val="accent2"/>
                </a:solidFill>
              </a:rPr>
              <a:t>5 Learning support assistants</a:t>
            </a:r>
          </a:p>
          <a:p>
            <a:pPr fontAlgn="base"/>
            <a:r>
              <a:rPr lang="en-GB" dirty="0">
                <a:solidFill>
                  <a:schemeClr val="accent2"/>
                </a:solidFill>
              </a:rPr>
              <a:t>Workload capacity has been discussed with our SENCO which again will be confirmed once the consultation process has ended. </a:t>
            </a:r>
            <a:br>
              <a:rPr lang="en-GB" dirty="0"/>
            </a:br>
            <a:endParaRPr lang="en-GB" dirty="0"/>
          </a:p>
        </p:txBody>
      </p:sp>
    </p:spTree>
    <p:extLst>
      <p:ext uri="{BB962C8B-B14F-4D97-AF65-F5344CB8AC3E}">
        <p14:creationId xmlns:p14="http://schemas.microsoft.com/office/powerpoint/2010/main" val="2698378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614AA-D7C7-CBF1-26AC-2B0012326801}"/>
              </a:ext>
            </a:extLst>
          </p:cNvPr>
          <p:cNvSpPr>
            <a:spLocks noGrp="1"/>
          </p:cNvSpPr>
          <p:nvPr>
            <p:ph type="title"/>
          </p:nvPr>
        </p:nvSpPr>
        <p:spPr/>
        <p:txBody>
          <a:bodyPr/>
          <a:lstStyle/>
          <a:p>
            <a:r>
              <a:rPr lang="en-GB" dirty="0"/>
              <a:t>Questions and Comments 		</a:t>
            </a:r>
          </a:p>
        </p:txBody>
      </p:sp>
      <p:sp>
        <p:nvSpPr>
          <p:cNvPr id="3" name="Content Placeholder 2">
            <a:extLst>
              <a:ext uri="{FF2B5EF4-FFF2-40B4-BE49-F238E27FC236}">
                <a16:creationId xmlns:a16="http://schemas.microsoft.com/office/drawing/2014/main" id="{B2318956-FEA2-4EFB-FD18-4200CAD52058}"/>
              </a:ext>
            </a:extLst>
          </p:cNvPr>
          <p:cNvSpPr>
            <a:spLocks noGrp="1"/>
          </p:cNvSpPr>
          <p:nvPr>
            <p:ph idx="1"/>
          </p:nvPr>
        </p:nvSpPr>
        <p:spPr/>
        <p:txBody>
          <a:bodyPr/>
          <a:lstStyle/>
          <a:p>
            <a:r>
              <a:rPr lang="en-GB" dirty="0"/>
              <a:t>Question: The additional resource provides space for 20 pupils. Will existing children with SEN be included within those 20 places or do they remain using the current resources within the school and the new provision is totally separate.</a:t>
            </a:r>
          </a:p>
          <a:p>
            <a:r>
              <a:rPr lang="en-GB" dirty="0">
                <a:solidFill>
                  <a:schemeClr val="accent2"/>
                </a:solidFill>
              </a:rPr>
              <a:t>Response: 20 ARP places will be provided covering all year groups (Reception to Year 6). All children will have an Education, Health and Care Plan (EHCP) identifying severe learning difficulties as the primary need, or, in the absence of an EHCP will be known to the LA to have needs that meet these criteria. The ARP places will be in addition to the school’s Published Admissions Number (PAN).</a:t>
            </a:r>
          </a:p>
          <a:p>
            <a:endParaRPr lang="en-GB" dirty="0"/>
          </a:p>
          <a:p>
            <a:endParaRPr lang="en-GB" dirty="0"/>
          </a:p>
          <a:p>
            <a:endParaRPr lang="en-GB" dirty="0"/>
          </a:p>
        </p:txBody>
      </p:sp>
    </p:spTree>
    <p:extLst>
      <p:ext uri="{BB962C8B-B14F-4D97-AF65-F5344CB8AC3E}">
        <p14:creationId xmlns:p14="http://schemas.microsoft.com/office/powerpoint/2010/main" val="3882298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7774F-1C3B-1E57-BCF8-5A10896C9E2A}"/>
              </a:ext>
            </a:extLst>
          </p:cNvPr>
          <p:cNvSpPr>
            <a:spLocks noGrp="1"/>
          </p:cNvSpPr>
          <p:nvPr>
            <p:ph type="title"/>
          </p:nvPr>
        </p:nvSpPr>
        <p:spPr/>
        <p:txBody>
          <a:bodyPr/>
          <a:lstStyle/>
          <a:p>
            <a:r>
              <a:rPr lang="en-GB" dirty="0"/>
              <a:t>Questions and Comments </a:t>
            </a:r>
          </a:p>
        </p:txBody>
      </p:sp>
      <p:sp>
        <p:nvSpPr>
          <p:cNvPr id="3" name="Content Placeholder 2">
            <a:extLst>
              <a:ext uri="{FF2B5EF4-FFF2-40B4-BE49-F238E27FC236}">
                <a16:creationId xmlns:a16="http://schemas.microsoft.com/office/drawing/2014/main" id="{9950DC98-62E0-9D6C-3642-E344E35CD973}"/>
              </a:ext>
            </a:extLst>
          </p:cNvPr>
          <p:cNvSpPr>
            <a:spLocks noGrp="1"/>
          </p:cNvSpPr>
          <p:nvPr>
            <p:ph idx="1"/>
          </p:nvPr>
        </p:nvSpPr>
        <p:spPr>
          <a:xfrm>
            <a:off x="677334" y="1347019"/>
            <a:ext cx="8596668" cy="5142271"/>
          </a:xfrm>
        </p:spPr>
        <p:txBody>
          <a:bodyPr>
            <a:normAutofit fontScale="92500"/>
          </a:bodyPr>
          <a:lstStyle/>
          <a:p>
            <a:r>
              <a:rPr lang="en-GB" dirty="0"/>
              <a:t>Comment: Children with significant sensory and behavioural issues need a safe space that can accommodate all their assessed needs, to allow all children to thrive, access and engage in education. Often requiring  adapted environments to achieve this naming just a few things that pop to mind, soft close doors to reduce noise, bolted down furniture,  blinds in windows so they are not broken or a risk to the child, throw proof equipment and lots of different spaces for kids to deescalate and be creative with a lot of supervision.</a:t>
            </a:r>
          </a:p>
          <a:p>
            <a:r>
              <a:rPr lang="en-GB" dirty="0">
                <a:solidFill>
                  <a:schemeClr val="accent2"/>
                </a:solidFill>
              </a:rPr>
              <a:t>Funding for building woks have included the adaptation of the current environment including:</a:t>
            </a:r>
          </a:p>
          <a:p>
            <a:r>
              <a:rPr lang="en-GB" dirty="0">
                <a:solidFill>
                  <a:schemeClr val="accent2"/>
                </a:solidFill>
              </a:rPr>
              <a:t>Fobs on all external doors, similar to those in the hall office foyer</a:t>
            </a:r>
          </a:p>
          <a:p>
            <a:r>
              <a:rPr lang="en-GB" dirty="0">
                <a:solidFill>
                  <a:schemeClr val="accent2"/>
                </a:solidFill>
              </a:rPr>
              <a:t>Double handle on internal doors</a:t>
            </a:r>
          </a:p>
          <a:p>
            <a:r>
              <a:rPr lang="en-GB" dirty="0">
                <a:solidFill>
                  <a:schemeClr val="accent2"/>
                </a:solidFill>
              </a:rPr>
              <a:t>New blinds and reflective coverings on the windows to block out glare of sunlight</a:t>
            </a:r>
          </a:p>
          <a:p>
            <a:r>
              <a:rPr lang="en-GB" dirty="0">
                <a:solidFill>
                  <a:schemeClr val="accent2"/>
                </a:solidFill>
              </a:rPr>
              <a:t>Acoustic panelling in all spaces</a:t>
            </a:r>
          </a:p>
          <a:p>
            <a:r>
              <a:rPr lang="en-GB" dirty="0">
                <a:solidFill>
                  <a:schemeClr val="accent2"/>
                </a:solidFill>
              </a:rPr>
              <a:t>New lighting</a:t>
            </a:r>
          </a:p>
          <a:p>
            <a:r>
              <a:rPr lang="en-GB" dirty="0">
                <a:solidFill>
                  <a:schemeClr val="accent2"/>
                </a:solidFill>
              </a:rPr>
              <a:t>A sensory room for children to regulate as and when required. </a:t>
            </a:r>
          </a:p>
          <a:p>
            <a:endParaRPr lang="en-GB" dirty="0">
              <a:solidFill>
                <a:schemeClr val="accent2"/>
              </a:solidFill>
            </a:endParaRPr>
          </a:p>
        </p:txBody>
      </p:sp>
    </p:spTree>
    <p:extLst>
      <p:ext uri="{BB962C8B-B14F-4D97-AF65-F5344CB8AC3E}">
        <p14:creationId xmlns:p14="http://schemas.microsoft.com/office/powerpoint/2010/main" val="3722786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BD111-700F-6C75-6472-9AAD1A2D457A}"/>
              </a:ext>
            </a:extLst>
          </p:cNvPr>
          <p:cNvSpPr>
            <a:spLocks noGrp="1"/>
          </p:cNvSpPr>
          <p:nvPr>
            <p:ph type="title"/>
          </p:nvPr>
        </p:nvSpPr>
        <p:spPr>
          <a:xfrm>
            <a:off x="765824" y="629264"/>
            <a:ext cx="8596668" cy="1320800"/>
          </a:xfrm>
        </p:spPr>
        <p:txBody>
          <a:bodyPr/>
          <a:lstStyle/>
          <a:p>
            <a:r>
              <a:rPr lang="en-GB" dirty="0"/>
              <a:t>Questions and Comments </a:t>
            </a:r>
          </a:p>
        </p:txBody>
      </p:sp>
      <p:sp>
        <p:nvSpPr>
          <p:cNvPr id="3" name="Content Placeholder 2">
            <a:extLst>
              <a:ext uri="{FF2B5EF4-FFF2-40B4-BE49-F238E27FC236}">
                <a16:creationId xmlns:a16="http://schemas.microsoft.com/office/drawing/2014/main" id="{0CD9A63B-CCF4-51AD-7BED-ED220F2CFBB7}"/>
              </a:ext>
            </a:extLst>
          </p:cNvPr>
          <p:cNvSpPr>
            <a:spLocks noGrp="1"/>
          </p:cNvSpPr>
          <p:nvPr>
            <p:ph idx="1"/>
          </p:nvPr>
        </p:nvSpPr>
        <p:spPr>
          <a:xfrm>
            <a:off x="677334" y="1278195"/>
            <a:ext cx="8596668" cy="4763168"/>
          </a:xfrm>
        </p:spPr>
        <p:txBody>
          <a:bodyPr>
            <a:normAutofit fontScale="77500" lnSpcReduction="20000"/>
          </a:bodyPr>
          <a:lstStyle/>
          <a:p>
            <a:r>
              <a:rPr lang="en-GB" sz="2300" dirty="0"/>
              <a:t>Whilst I want more access for all children to education. I do not feel that the Maylandsea school site is a good option, as it will not be able to meet the children’s needs. I do not feel the children would gain the required facilities they deserve. I also feel that current students would have their education affected by the changes and believe that without access to the whole school the site would not be big enough. If access is given to the full site, I then do not feel safety to all the children on site could be upheld.</a:t>
            </a:r>
          </a:p>
          <a:p>
            <a:r>
              <a:rPr lang="en-GB" sz="2300" dirty="0">
                <a:solidFill>
                  <a:schemeClr val="accent2"/>
                </a:solidFill>
              </a:rPr>
              <a:t>This is an enhanced provision of what Maylandsea Primary School already offers some of its pupils. By utilising the existing space, Maylandsea Primary School will have the means to be better placed in meeting the needs of pupils with special educational needs. </a:t>
            </a:r>
          </a:p>
          <a:p>
            <a:r>
              <a:rPr lang="en-GB" sz="2300" dirty="0">
                <a:solidFill>
                  <a:schemeClr val="accent2"/>
                </a:solidFill>
              </a:rPr>
              <a:t>Funding will also be allocated for furniture, resources and facilities to support the provision in meeting the children’s needs. </a:t>
            </a:r>
          </a:p>
          <a:p>
            <a:r>
              <a:rPr lang="en-GB" sz="2300" dirty="0">
                <a:solidFill>
                  <a:schemeClr val="accent2"/>
                </a:solidFill>
              </a:rPr>
              <a:t>The current school site has plenty of space for the current children and the new provision. In 2019 the school had 248 pupils on roll, from September 2025 there will be approximately 210 pupils on roll in Maylandsea Primary school with up to 20 pupils in the ARP there will be space for everyone. </a:t>
            </a:r>
          </a:p>
          <a:p>
            <a:pPr marL="0" indent="0">
              <a:buNone/>
            </a:pPr>
            <a:br>
              <a:rPr lang="en-GB" dirty="0"/>
            </a:br>
            <a:endParaRPr lang="en-GB" dirty="0"/>
          </a:p>
        </p:txBody>
      </p:sp>
    </p:spTree>
    <p:extLst>
      <p:ext uri="{BB962C8B-B14F-4D97-AF65-F5344CB8AC3E}">
        <p14:creationId xmlns:p14="http://schemas.microsoft.com/office/powerpoint/2010/main" val="31301532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43AC7-A869-9318-D283-642DAE1DE5DD}"/>
              </a:ext>
            </a:extLst>
          </p:cNvPr>
          <p:cNvSpPr>
            <a:spLocks noGrp="1"/>
          </p:cNvSpPr>
          <p:nvPr>
            <p:ph type="title"/>
          </p:nvPr>
        </p:nvSpPr>
        <p:spPr/>
        <p:txBody>
          <a:bodyPr/>
          <a:lstStyle/>
          <a:p>
            <a:r>
              <a:rPr lang="en-GB" dirty="0"/>
              <a:t>Questions and Comments </a:t>
            </a:r>
          </a:p>
        </p:txBody>
      </p:sp>
      <p:sp>
        <p:nvSpPr>
          <p:cNvPr id="3" name="Content Placeholder 2">
            <a:extLst>
              <a:ext uri="{FF2B5EF4-FFF2-40B4-BE49-F238E27FC236}">
                <a16:creationId xmlns:a16="http://schemas.microsoft.com/office/drawing/2014/main" id="{83EFCD0D-F99C-95A7-B346-1B179F34600A}"/>
              </a:ext>
            </a:extLst>
          </p:cNvPr>
          <p:cNvSpPr>
            <a:spLocks noGrp="1"/>
          </p:cNvSpPr>
          <p:nvPr>
            <p:ph idx="1"/>
          </p:nvPr>
        </p:nvSpPr>
        <p:spPr/>
        <p:txBody>
          <a:bodyPr>
            <a:normAutofit fontScale="92500" lnSpcReduction="20000"/>
          </a:bodyPr>
          <a:lstStyle/>
          <a:p>
            <a:r>
              <a:rPr lang="en-GB" dirty="0"/>
              <a:t>My husband used to work with young people with ASD, staff were physically attacked at times and plans often needed to be changed to keep safety paramount.  Items were also thrown at staff, as such I do not feel it is appropriate for young children to be put in situations that staff found hard and safety is my main concern.</a:t>
            </a:r>
          </a:p>
          <a:p>
            <a:r>
              <a:rPr lang="en-GB" dirty="0">
                <a:solidFill>
                  <a:schemeClr val="accent2"/>
                </a:solidFill>
              </a:rPr>
              <a:t>Response: Training will be provided for the staff before the opening of the provision including:</a:t>
            </a:r>
          </a:p>
          <a:p>
            <a:r>
              <a:rPr lang="en-GB" dirty="0">
                <a:solidFill>
                  <a:schemeClr val="accent2"/>
                </a:solidFill>
              </a:rPr>
              <a:t>Positive handling</a:t>
            </a:r>
          </a:p>
          <a:p>
            <a:r>
              <a:rPr lang="en-GB" dirty="0">
                <a:solidFill>
                  <a:schemeClr val="accent2"/>
                </a:solidFill>
              </a:rPr>
              <a:t>Good Autism Practice</a:t>
            </a:r>
          </a:p>
          <a:p>
            <a:r>
              <a:rPr lang="en-GB" dirty="0">
                <a:solidFill>
                  <a:schemeClr val="accent2"/>
                </a:solidFill>
              </a:rPr>
              <a:t>Intimate care needs</a:t>
            </a:r>
          </a:p>
          <a:p>
            <a:r>
              <a:rPr lang="en-GB" dirty="0">
                <a:solidFill>
                  <a:schemeClr val="accent2"/>
                </a:solidFill>
              </a:rPr>
              <a:t>Speech, language and communication</a:t>
            </a:r>
          </a:p>
          <a:p>
            <a:r>
              <a:rPr lang="en-GB" dirty="0">
                <a:solidFill>
                  <a:schemeClr val="accent2"/>
                </a:solidFill>
              </a:rPr>
              <a:t>Zones of regulation </a:t>
            </a:r>
          </a:p>
          <a:p>
            <a:r>
              <a:rPr lang="en-GB" dirty="0">
                <a:solidFill>
                  <a:schemeClr val="accent2"/>
                </a:solidFill>
              </a:rPr>
              <a:t>Trauma Perceptive Practice </a:t>
            </a:r>
          </a:p>
        </p:txBody>
      </p:sp>
    </p:spTree>
    <p:extLst>
      <p:ext uri="{BB962C8B-B14F-4D97-AF65-F5344CB8AC3E}">
        <p14:creationId xmlns:p14="http://schemas.microsoft.com/office/powerpoint/2010/main" val="25144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04EEB-96A2-7B12-C815-7067C80F34FC}"/>
              </a:ext>
            </a:extLst>
          </p:cNvPr>
          <p:cNvSpPr>
            <a:spLocks noGrp="1"/>
          </p:cNvSpPr>
          <p:nvPr>
            <p:ph type="title"/>
          </p:nvPr>
        </p:nvSpPr>
        <p:spPr/>
        <p:txBody>
          <a:bodyPr/>
          <a:lstStyle/>
          <a:p>
            <a:r>
              <a:rPr lang="en-GB" dirty="0"/>
              <a:t>Questions and Comments </a:t>
            </a:r>
          </a:p>
        </p:txBody>
      </p:sp>
      <p:sp>
        <p:nvSpPr>
          <p:cNvPr id="3" name="Content Placeholder 2">
            <a:extLst>
              <a:ext uri="{FF2B5EF4-FFF2-40B4-BE49-F238E27FC236}">
                <a16:creationId xmlns:a16="http://schemas.microsoft.com/office/drawing/2014/main" id="{523AEB57-EA26-8697-94E2-2AF29B44DC13}"/>
              </a:ext>
            </a:extLst>
          </p:cNvPr>
          <p:cNvSpPr>
            <a:spLocks noGrp="1"/>
          </p:cNvSpPr>
          <p:nvPr>
            <p:ph idx="1"/>
          </p:nvPr>
        </p:nvSpPr>
        <p:spPr/>
        <p:txBody>
          <a:bodyPr/>
          <a:lstStyle/>
          <a:p>
            <a:r>
              <a:rPr lang="en-GB" dirty="0"/>
              <a:t>Comment: I feel funding should go to a new site that gives the children the freedom to be themselves and have the facilities they deserve, ensuring the safety of all children at a suitable sized site, providing the specialist environment that would require.</a:t>
            </a:r>
          </a:p>
          <a:p>
            <a:r>
              <a:rPr lang="en-GB" dirty="0">
                <a:solidFill>
                  <a:schemeClr val="accent2"/>
                </a:solidFill>
              </a:rPr>
              <a:t>Response: The funding that is being offered for this project, would not be enough to build a new special school site. </a:t>
            </a:r>
            <a:endParaRPr lang="en-GB" dirty="0"/>
          </a:p>
        </p:txBody>
      </p:sp>
    </p:spTree>
    <p:extLst>
      <p:ext uri="{BB962C8B-B14F-4D97-AF65-F5344CB8AC3E}">
        <p14:creationId xmlns:p14="http://schemas.microsoft.com/office/powerpoint/2010/main" val="23714782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C911BC-CDF5-45B8-B45B-D6B96D791BB6}"/>
              </a:ext>
            </a:extLst>
          </p:cNvPr>
          <p:cNvSpPr>
            <a:spLocks noGrp="1"/>
          </p:cNvSpPr>
          <p:nvPr>
            <p:ph type="title"/>
          </p:nvPr>
        </p:nvSpPr>
        <p:spPr/>
        <p:txBody>
          <a:bodyPr/>
          <a:lstStyle/>
          <a:p>
            <a:r>
              <a:rPr lang="en-GB" dirty="0"/>
              <a:t>Questions and comments </a:t>
            </a:r>
          </a:p>
        </p:txBody>
      </p:sp>
      <p:sp>
        <p:nvSpPr>
          <p:cNvPr id="3" name="Content Placeholder 2">
            <a:extLst>
              <a:ext uri="{FF2B5EF4-FFF2-40B4-BE49-F238E27FC236}">
                <a16:creationId xmlns:a16="http://schemas.microsoft.com/office/drawing/2014/main" id="{9941F424-FF60-4631-B13C-6FE947EB77CA}"/>
              </a:ext>
            </a:extLst>
          </p:cNvPr>
          <p:cNvSpPr>
            <a:spLocks noGrp="1"/>
          </p:cNvSpPr>
          <p:nvPr>
            <p:ph idx="1"/>
          </p:nvPr>
        </p:nvSpPr>
        <p:spPr/>
        <p:txBody>
          <a:bodyPr/>
          <a:lstStyle/>
          <a:p>
            <a:r>
              <a:rPr lang="en-GB" dirty="0"/>
              <a:t>What will happen at break time and lunch time </a:t>
            </a:r>
          </a:p>
          <a:p>
            <a:r>
              <a:rPr lang="en-GB">
                <a:solidFill>
                  <a:schemeClr val="accent2"/>
                </a:solidFill>
              </a:rPr>
              <a:t>Response: In </a:t>
            </a:r>
            <a:r>
              <a:rPr lang="en-GB" dirty="0">
                <a:solidFill>
                  <a:schemeClr val="accent2"/>
                </a:solidFill>
              </a:rPr>
              <a:t>January the intake will start small and break and lunch times will be organised within the setting and supervised by those working in the setting. The space at the front of the building will be a safe space for the pupils to have their break and lunch time. As the provision grows, this will be developed but ultimately, the provision will have break and lunch separate to the main schools break and lunch.  </a:t>
            </a:r>
          </a:p>
        </p:txBody>
      </p:sp>
    </p:spTree>
    <p:extLst>
      <p:ext uri="{BB962C8B-B14F-4D97-AF65-F5344CB8AC3E}">
        <p14:creationId xmlns:p14="http://schemas.microsoft.com/office/powerpoint/2010/main" val="2321963361"/>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130</TotalTime>
  <Words>2062</Words>
  <Application>Microsoft Office PowerPoint</Application>
  <PresentationFormat>Widescreen</PresentationFormat>
  <Paragraphs>86</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Trebuchet MS</vt:lpstr>
      <vt:lpstr>Wingdings 3</vt:lpstr>
      <vt:lpstr>Facet</vt:lpstr>
      <vt:lpstr>Welcome to  Maylandsea Primary School  Additional Resource Provision Consultation </vt:lpstr>
      <vt:lpstr>The Eveleigh LINK Academy Trust on behalf of Maylandsea Primary School</vt:lpstr>
      <vt:lpstr>Background and reason for the proposed change</vt:lpstr>
      <vt:lpstr>Background and reason for the proposed change</vt:lpstr>
      <vt:lpstr>Objectives </vt:lpstr>
      <vt:lpstr>How will the ARP at Maylandsea Primary School be set up? </vt:lpstr>
      <vt:lpstr>Admission to the ARP </vt:lpstr>
      <vt:lpstr>Building Work </vt:lpstr>
      <vt:lpstr>Funding </vt:lpstr>
      <vt:lpstr>What happens next? </vt:lpstr>
      <vt:lpstr>Timeline </vt:lpstr>
      <vt:lpstr>Questions and Comments </vt:lpstr>
      <vt:lpstr>Questions and Comments </vt:lpstr>
      <vt:lpstr>Questions and Comments   </vt:lpstr>
      <vt:lpstr>Questions and Comments </vt:lpstr>
      <vt:lpstr>Questions and Comments </vt:lpstr>
      <vt:lpstr>Questions and Comments </vt:lpstr>
      <vt:lpstr>Questions and Comments </vt:lpstr>
      <vt:lpstr>Questions and comments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Maylandsea Primary School  Additional Resource Provision Consultation </dc:title>
  <dc:creator>Clare James</dc:creator>
  <cp:lastModifiedBy>Clare James</cp:lastModifiedBy>
  <cp:revision>2</cp:revision>
  <dcterms:created xsi:type="dcterms:W3CDTF">2025-07-02T18:15:51Z</dcterms:created>
  <dcterms:modified xsi:type="dcterms:W3CDTF">2025-07-17T12:23:38Z</dcterms:modified>
</cp:coreProperties>
</file>